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12192000" cy="6858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88" y="-9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AB1730-5348-4F48-B45B-07BEA36EB3D1}" type="datetimeFigureOut">
              <a:rPr lang="el-GR" smtClean="0"/>
              <a:t>18/1/2021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72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536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36C0D9-CE61-4AF4-9361-151646C79C0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736336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399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79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5903912"/>
            <a:ext cx="986155" cy="954405"/>
          </a:xfrm>
          <a:custGeom>
            <a:avLst/>
            <a:gdLst/>
            <a:ahLst/>
            <a:cxnLst/>
            <a:rect l="l" t="t" r="r" b="b"/>
            <a:pathLst>
              <a:path w="986155" h="954404">
                <a:moveTo>
                  <a:pt x="0" y="0"/>
                </a:moveTo>
                <a:lnTo>
                  <a:pt x="0" y="954087"/>
                </a:lnTo>
                <a:lnTo>
                  <a:pt x="985837" y="954087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4052" y="847725"/>
            <a:ext cx="11143894" cy="330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94663" y="1525722"/>
            <a:ext cx="9202673" cy="42691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39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1671045" y="6513554"/>
            <a:ext cx="107315" cy="1263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1068050" cy="6858000"/>
          </a:xfrm>
          <a:custGeom>
            <a:avLst/>
            <a:gdLst/>
            <a:ahLst/>
            <a:cxnLst/>
            <a:rect l="l" t="t" r="r" b="b"/>
            <a:pathLst>
              <a:path w="11068050" h="6858000">
                <a:moveTo>
                  <a:pt x="0" y="0"/>
                </a:moveTo>
                <a:lnTo>
                  <a:pt x="0" y="6857999"/>
                </a:lnTo>
                <a:lnTo>
                  <a:pt x="11068050" y="6857999"/>
                </a:lnTo>
                <a:lnTo>
                  <a:pt x="0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158875" y="4257611"/>
            <a:ext cx="1831975" cy="1795526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8674100" y="948877"/>
            <a:ext cx="2814955" cy="8934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7975" marR="5080" indent="-295910">
              <a:lnSpc>
                <a:spcPct val="100000"/>
              </a:lnSpc>
            </a:pPr>
            <a:r>
              <a:rPr sz="3200" b="1" i="1" spc="-25" dirty="0">
                <a:latin typeface="Arial"/>
                <a:cs typeface="Arial"/>
              </a:rPr>
              <a:t>Ε</a:t>
            </a:r>
            <a:r>
              <a:rPr sz="3200" b="1" i="1" spc="-20" dirty="0">
                <a:latin typeface="Arial"/>
                <a:cs typeface="Arial"/>
              </a:rPr>
              <a:t>π</a:t>
            </a:r>
            <a:r>
              <a:rPr sz="3200" b="1" i="1" spc="-30" dirty="0">
                <a:latin typeface="Arial"/>
                <a:cs typeface="Arial"/>
              </a:rPr>
              <a:t>α</a:t>
            </a:r>
            <a:r>
              <a:rPr sz="3200" b="1" i="1" spc="-20" dirty="0">
                <a:latin typeface="Arial"/>
                <a:cs typeface="Arial"/>
              </a:rPr>
              <a:t>νεκκίνη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0" dirty="0">
                <a:latin typeface="Arial"/>
                <a:cs typeface="Arial"/>
              </a:rPr>
              <a:t>η</a:t>
            </a:r>
            <a:r>
              <a:rPr sz="3200" b="1" i="1" spc="-10" dirty="0">
                <a:latin typeface="Arial"/>
                <a:cs typeface="Arial"/>
              </a:rPr>
              <a:t> </a:t>
            </a:r>
            <a:r>
              <a:rPr sz="3200" b="1" i="1" spc="-40" dirty="0">
                <a:latin typeface="Arial"/>
                <a:cs typeface="Arial"/>
              </a:rPr>
              <a:t>Ο</a:t>
            </a:r>
            <a:r>
              <a:rPr sz="3200" b="1" i="1" spc="-10" dirty="0">
                <a:latin typeface="Arial"/>
                <a:cs typeface="Arial"/>
              </a:rPr>
              <a:t>ι</a:t>
            </a:r>
            <a:r>
              <a:rPr sz="3200" b="1" i="1" spc="-145" dirty="0">
                <a:latin typeface="Arial"/>
                <a:cs typeface="Arial"/>
              </a:rPr>
              <a:t>κ</a:t>
            </a:r>
            <a:r>
              <a:rPr sz="3200" b="1" i="1" spc="-20" dirty="0">
                <a:latin typeface="Arial"/>
                <a:cs typeface="Arial"/>
              </a:rPr>
              <a:t>ον</a:t>
            </a:r>
            <a:r>
              <a:rPr sz="3200" b="1" i="1" spc="-35" dirty="0">
                <a:latin typeface="Arial"/>
                <a:cs typeface="Arial"/>
              </a:rPr>
              <a:t>ο</a:t>
            </a:r>
            <a:r>
              <a:rPr sz="3200" b="1" i="1" spc="-15" dirty="0">
                <a:latin typeface="Arial"/>
                <a:cs typeface="Arial"/>
              </a:rPr>
              <a:t>μι</a:t>
            </a:r>
            <a:r>
              <a:rPr sz="3200" b="1" i="1" spc="-155" dirty="0">
                <a:latin typeface="Arial"/>
                <a:cs typeface="Arial"/>
              </a:rPr>
              <a:t>κ</a:t>
            </a:r>
            <a:r>
              <a:rPr sz="3200" b="1" i="1" spc="-25" dirty="0">
                <a:latin typeface="Arial"/>
                <a:cs typeface="Arial"/>
              </a:rPr>
              <a:t>ών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268716" y="1924625"/>
            <a:ext cx="3219450" cy="405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04"/>
              </a:lnSpc>
            </a:pPr>
            <a:r>
              <a:rPr sz="3200" b="1" i="1" spc="-25" dirty="0">
                <a:latin typeface="Arial"/>
                <a:cs typeface="Arial"/>
              </a:rPr>
              <a:t>Δρα</a:t>
            </a:r>
            <a:r>
              <a:rPr sz="3200" b="1" i="1" spc="-45" dirty="0">
                <a:latin typeface="Arial"/>
                <a:cs typeface="Arial"/>
              </a:rPr>
              <a:t>σ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ηρι</a:t>
            </a:r>
            <a:r>
              <a:rPr sz="3200" b="1" i="1" spc="-75" dirty="0">
                <a:latin typeface="Arial"/>
                <a:cs typeface="Arial"/>
              </a:rPr>
              <a:t>ο</a:t>
            </a:r>
            <a:r>
              <a:rPr sz="3200" b="1" i="1" spc="-25" dirty="0">
                <a:latin typeface="Arial"/>
                <a:cs typeface="Arial"/>
              </a:rPr>
              <a:t>τ</a:t>
            </a:r>
            <a:r>
              <a:rPr sz="3200" b="1" i="1" spc="-20" dirty="0">
                <a:latin typeface="Arial"/>
                <a:cs typeface="Arial"/>
              </a:rPr>
              <a:t>ή</a:t>
            </a:r>
            <a:r>
              <a:rPr sz="3200" b="1" i="1" spc="10" dirty="0">
                <a:latin typeface="Arial"/>
                <a:cs typeface="Arial"/>
              </a:rPr>
              <a:t>τ</a:t>
            </a:r>
            <a:r>
              <a:rPr sz="3200" b="1" i="1" spc="-25" dirty="0">
                <a:latin typeface="Arial"/>
                <a:cs typeface="Arial"/>
              </a:rPr>
              <a:t>ων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79940" y="5074213"/>
            <a:ext cx="1806575" cy="2540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b="1" dirty="0">
                <a:latin typeface="Arial"/>
                <a:cs typeface="Arial"/>
              </a:rPr>
              <a:t>Ια</a:t>
            </a:r>
            <a:r>
              <a:rPr sz="1800" b="1" spc="-20" dirty="0">
                <a:latin typeface="Arial"/>
                <a:cs typeface="Arial"/>
              </a:rPr>
              <a:t>ν</a:t>
            </a:r>
            <a:r>
              <a:rPr sz="1800" b="1" dirty="0">
                <a:latin typeface="Arial"/>
                <a:cs typeface="Arial"/>
              </a:rPr>
              <a:t>ο</a:t>
            </a:r>
            <a:r>
              <a:rPr sz="1800" b="1" spc="10" dirty="0">
                <a:latin typeface="Arial"/>
                <a:cs typeface="Arial"/>
              </a:rPr>
              <a:t>υ</a:t>
            </a:r>
            <a:r>
              <a:rPr sz="1800" b="1" dirty="0">
                <a:latin typeface="Arial"/>
                <a:cs typeface="Arial"/>
              </a:rPr>
              <a:t>ά</a:t>
            </a:r>
            <a:r>
              <a:rPr sz="1800" b="1" spc="-15" dirty="0">
                <a:latin typeface="Arial"/>
                <a:cs typeface="Arial"/>
              </a:rPr>
              <a:t>ρ</a:t>
            </a:r>
            <a:r>
              <a:rPr sz="1800" b="1" dirty="0">
                <a:latin typeface="Arial"/>
                <a:cs typeface="Arial"/>
              </a:rPr>
              <a:t>ι</a:t>
            </a:r>
            <a:r>
              <a:rPr sz="1800" b="1" spc="5" dirty="0">
                <a:latin typeface="Arial"/>
                <a:cs typeface="Arial"/>
              </a:rPr>
              <a:t>ο</a:t>
            </a:r>
            <a:r>
              <a:rPr sz="1800" b="1" dirty="0">
                <a:latin typeface="Arial"/>
                <a:cs typeface="Arial"/>
              </a:rPr>
              <a:t>ς </a:t>
            </a:r>
            <a:r>
              <a:rPr sz="1800" b="1" spc="5" dirty="0">
                <a:latin typeface="Arial"/>
                <a:cs typeface="Arial"/>
              </a:rPr>
              <a:t>202</a:t>
            </a:r>
            <a:r>
              <a:rPr sz="1800" b="1" dirty="0">
                <a:latin typeface="Arial"/>
                <a:cs typeface="Arial"/>
              </a:rPr>
              <a:t>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081766" y="6463395"/>
            <a:ext cx="19621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10</a:t>
            </a:r>
            <a:endParaRPr sz="1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057400" y="1841500"/>
            <a:ext cx="7620000" cy="3479800"/>
          </a:xfrm>
          <a:prstGeom prst="rect">
            <a:avLst/>
          </a:prstGeom>
          <a:solidFill>
            <a:srgbClr val="4966AC"/>
          </a:solidFill>
          <a:ln w="12700">
            <a:solidFill>
              <a:srgbClr val="34487C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4000" b="1" i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ηροφο</a:t>
            </a:r>
            <a:r>
              <a:rPr sz="4000" b="1" i="1" spc="1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4000" b="1" i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– Κατ</a:t>
            </a:r>
            <a:r>
              <a:rPr sz="4000" b="1" i="1" spc="2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γγε</a:t>
            </a:r>
            <a:r>
              <a:rPr sz="4000" b="1" i="1" spc="-4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4000" b="1" i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endParaRPr sz="4000">
              <a:latin typeface="Calibri"/>
              <a:cs typeface="Calibri"/>
            </a:endParaRPr>
          </a:p>
          <a:p>
            <a:pPr marL="3175" algn="ctr">
              <a:lnSpc>
                <a:spcPct val="100000"/>
              </a:lnSpc>
              <a:spcBef>
                <a:spcPts val="1850"/>
              </a:spcBef>
            </a:pPr>
            <a:r>
              <a:rPr sz="8800" b="1" i="1" spc="-5" dirty="0">
                <a:solidFill>
                  <a:srgbClr val="FF0000"/>
                </a:solidFill>
                <a:latin typeface="Calibri"/>
                <a:cs typeface="Calibri"/>
              </a:rPr>
              <a:t>1520</a:t>
            </a:r>
            <a:endParaRPr sz="8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4672076"/>
            <a:ext cx="2922905" cy="2186305"/>
          </a:xfrm>
          <a:custGeom>
            <a:avLst/>
            <a:gdLst/>
            <a:ahLst/>
            <a:cxnLst/>
            <a:rect l="l" t="t" r="r" b="b"/>
            <a:pathLst>
              <a:path w="2922905" h="2186304">
                <a:moveTo>
                  <a:pt x="0" y="2185924"/>
                </a:moveTo>
                <a:lnTo>
                  <a:pt x="2922651" y="2185924"/>
                </a:lnTo>
                <a:lnTo>
                  <a:pt x="2922651" y="0"/>
                </a:lnTo>
                <a:lnTo>
                  <a:pt x="0" y="0"/>
                </a:lnTo>
                <a:lnTo>
                  <a:pt x="0" y="2185924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0"/>
            <a:ext cx="4250055" cy="6858000"/>
          </a:xfrm>
          <a:custGeom>
            <a:avLst/>
            <a:gdLst/>
            <a:ahLst/>
            <a:cxnLst/>
            <a:rect l="l" t="t" r="r" b="b"/>
            <a:pathLst>
              <a:path w="4250055" h="6858000">
                <a:moveTo>
                  <a:pt x="4249801" y="0"/>
                </a:moveTo>
                <a:lnTo>
                  <a:pt x="0" y="0"/>
                </a:lnTo>
                <a:lnTo>
                  <a:pt x="0" y="6857999"/>
                </a:lnTo>
                <a:lnTo>
                  <a:pt x="4249801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003300" y="682561"/>
            <a:ext cx="1054100" cy="103346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6722491" y="5386718"/>
            <a:ext cx="3503929" cy="5530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280"/>
              </a:lnSpc>
            </a:pPr>
            <a:r>
              <a:rPr sz="2000" spc="-10" dirty="0">
                <a:latin typeface="Arial"/>
                <a:cs typeface="Arial"/>
              </a:rPr>
              <a:t>Γε</a:t>
            </a:r>
            <a:r>
              <a:rPr sz="2000" spc="-20" dirty="0">
                <a:latin typeface="Arial"/>
                <a:cs typeface="Arial"/>
              </a:rPr>
              <a:t>νι</a:t>
            </a:r>
            <a:r>
              <a:rPr sz="2000" spc="-5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ή</a:t>
            </a:r>
            <a:r>
              <a:rPr sz="2000" spc="-1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Γραμμα</a:t>
            </a:r>
            <a:r>
              <a:rPr sz="2000" spc="-5" dirty="0">
                <a:latin typeface="Arial"/>
                <a:cs typeface="Arial"/>
              </a:rPr>
              <a:t>τ</a:t>
            </a:r>
            <a:r>
              <a:rPr sz="2000" spc="-10" dirty="0">
                <a:latin typeface="Arial"/>
                <a:cs typeface="Arial"/>
              </a:rPr>
              <a:t>ε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40" dirty="0">
                <a:latin typeface="Arial"/>
                <a:cs typeface="Arial"/>
              </a:rPr>
              <a:t> </a:t>
            </a:r>
            <a:r>
              <a:rPr sz="2000" spc="-25" dirty="0">
                <a:latin typeface="Arial"/>
                <a:cs typeface="Arial"/>
              </a:rPr>
              <a:t>Ε</a:t>
            </a:r>
            <a:r>
              <a:rPr sz="2000" spc="-15" dirty="0">
                <a:latin typeface="Arial"/>
                <a:cs typeface="Arial"/>
              </a:rPr>
              <a:t>μ</a:t>
            </a:r>
            <a:r>
              <a:rPr sz="2000" spc="-45" dirty="0">
                <a:latin typeface="Arial"/>
                <a:cs typeface="Arial"/>
              </a:rPr>
              <a:t>π</a:t>
            </a:r>
            <a:r>
              <a:rPr sz="2000" spc="-15" dirty="0">
                <a:latin typeface="Arial"/>
                <a:cs typeface="Arial"/>
              </a:rPr>
              <a:t>ο</a:t>
            </a:r>
            <a:r>
              <a:rPr sz="2000" spc="-30" dirty="0">
                <a:latin typeface="Arial"/>
                <a:cs typeface="Arial"/>
              </a:rPr>
              <a:t>ρ</a:t>
            </a:r>
            <a:r>
              <a:rPr sz="2000" spc="-15" dirty="0">
                <a:latin typeface="Arial"/>
                <a:cs typeface="Arial"/>
              </a:rPr>
              <a:t>ίου</a:t>
            </a:r>
            <a:r>
              <a:rPr sz="2000" spc="50" dirty="0">
                <a:latin typeface="Arial"/>
                <a:cs typeface="Arial"/>
              </a:rPr>
              <a:t> </a:t>
            </a:r>
            <a:r>
              <a:rPr sz="2000" spc="-15" dirty="0">
                <a:latin typeface="Arial"/>
                <a:cs typeface="Arial"/>
              </a:rPr>
              <a:t>&amp;</a:t>
            </a:r>
            <a:endParaRPr sz="2000">
              <a:latin typeface="Arial"/>
              <a:cs typeface="Arial"/>
            </a:endParaRPr>
          </a:p>
          <a:p>
            <a:pPr marL="429895">
              <a:lnSpc>
                <a:spcPts val="2280"/>
              </a:lnSpc>
            </a:pPr>
            <a:r>
              <a:rPr sz="2000" spc="-15" dirty="0">
                <a:latin typeface="Arial"/>
                <a:cs typeface="Arial"/>
              </a:rPr>
              <a:t>Πρ</a:t>
            </a:r>
            <a:r>
              <a:rPr sz="2000" spc="-25" dirty="0">
                <a:latin typeface="Arial"/>
                <a:cs typeface="Arial"/>
              </a:rPr>
              <a:t>ο</a:t>
            </a:r>
            <a:r>
              <a:rPr sz="2000" spc="-15" dirty="0">
                <a:latin typeface="Arial"/>
                <a:cs typeface="Arial"/>
              </a:rPr>
              <a:t>σ</a:t>
            </a:r>
            <a:r>
              <a:rPr sz="2000" spc="-35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ασ</a:t>
            </a:r>
            <a:r>
              <a:rPr sz="2000" spc="-20" dirty="0">
                <a:latin typeface="Arial"/>
                <a:cs typeface="Arial"/>
              </a:rPr>
              <a:t>ί</a:t>
            </a:r>
            <a:r>
              <a:rPr sz="2000" spc="-15" dirty="0">
                <a:latin typeface="Arial"/>
                <a:cs typeface="Arial"/>
              </a:rPr>
              <a:t>ας</a:t>
            </a:r>
            <a:r>
              <a:rPr sz="2000" spc="65" dirty="0">
                <a:latin typeface="Arial"/>
                <a:cs typeface="Arial"/>
              </a:rPr>
              <a:t> </a:t>
            </a:r>
            <a:r>
              <a:rPr sz="2000" spc="-50" dirty="0">
                <a:latin typeface="Arial"/>
                <a:cs typeface="Arial"/>
              </a:rPr>
              <a:t>Κ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30" dirty="0">
                <a:latin typeface="Arial"/>
                <a:cs typeface="Arial"/>
              </a:rPr>
              <a:t>τ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ν</a:t>
            </a:r>
            <a:r>
              <a:rPr sz="2000" spc="-15" dirty="0">
                <a:latin typeface="Arial"/>
                <a:cs typeface="Arial"/>
              </a:rPr>
              <a:t>α</a:t>
            </a:r>
            <a:r>
              <a:rPr sz="2000" spc="-25" dirty="0">
                <a:latin typeface="Arial"/>
                <a:cs typeface="Arial"/>
              </a:rPr>
              <a:t>λ</a:t>
            </a:r>
            <a:r>
              <a:rPr sz="2000" spc="-40" dirty="0">
                <a:latin typeface="Arial"/>
                <a:cs typeface="Arial"/>
              </a:rPr>
              <a:t>ω</a:t>
            </a:r>
            <a:r>
              <a:rPr sz="2000" spc="-10" dirty="0">
                <a:latin typeface="Arial"/>
                <a:cs typeface="Arial"/>
              </a:rPr>
              <a:t>τή</a:t>
            </a:r>
            <a:endParaRPr sz="20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088760" y="2114581"/>
            <a:ext cx="3243580" cy="304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spc="-20" dirty="0">
                <a:latin typeface="Arial"/>
                <a:cs typeface="Arial"/>
              </a:rPr>
              <a:t>Υ</a:t>
            </a:r>
            <a:r>
              <a:rPr sz="2400" b="1" spc="-65" dirty="0">
                <a:latin typeface="Arial"/>
                <a:cs typeface="Arial"/>
              </a:rPr>
              <a:t>π</a:t>
            </a:r>
            <a:r>
              <a:rPr sz="2400" b="1" dirty="0">
                <a:latin typeface="Arial"/>
                <a:cs typeface="Arial"/>
              </a:rPr>
              <a:t>ο</a:t>
            </a:r>
            <a:r>
              <a:rPr sz="2400" b="1" spc="-10" dirty="0">
                <a:latin typeface="Arial"/>
                <a:cs typeface="Arial"/>
              </a:rPr>
              <a:t>υ</a:t>
            </a:r>
            <a:r>
              <a:rPr sz="2400" b="1" dirty="0">
                <a:latin typeface="Arial"/>
                <a:cs typeface="Arial"/>
              </a:rPr>
              <a:t>ρ</a:t>
            </a:r>
            <a:r>
              <a:rPr sz="2400" b="1" spc="5" dirty="0">
                <a:latin typeface="Arial"/>
                <a:cs typeface="Arial"/>
              </a:rPr>
              <a:t>γ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dirty="0">
                <a:latin typeface="Arial"/>
                <a:cs typeface="Arial"/>
              </a:rPr>
              <a:t>ίο</a:t>
            </a:r>
            <a:r>
              <a:rPr sz="2400" b="1" spc="-114" dirty="0">
                <a:latin typeface="Arial"/>
                <a:cs typeface="Arial"/>
              </a:rPr>
              <a:t> </a:t>
            </a:r>
            <a:r>
              <a:rPr sz="2400" b="1" spc="-150" dirty="0">
                <a:latin typeface="Arial"/>
                <a:cs typeface="Arial"/>
              </a:rPr>
              <a:t>Α</a:t>
            </a:r>
            <a:r>
              <a:rPr sz="2400" b="1" spc="-15" dirty="0">
                <a:latin typeface="Arial"/>
                <a:cs typeface="Arial"/>
              </a:rPr>
              <a:t>νά</a:t>
            </a:r>
            <a:r>
              <a:rPr sz="2400" b="1" spc="5" dirty="0">
                <a:latin typeface="Arial"/>
                <a:cs typeface="Arial"/>
              </a:rPr>
              <a:t>πτ</a:t>
            </a:r>
            <a:r>
              <a:rPr sz="2400" b="1" dirty="0">
                <a:latin typeface="Arial"/>
                <a:cs typeface="Arial"/>
              </a:rPr>
              <a:t>υξης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088760" y="2571915"/>
            <a:ext cx="2218690" cy="305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855"/>
              </a:lnSpc>
            </a:pPr>
            <a:r>
              <a:rPr sz="2400" b="1" dirty="0">
                <a:latin typeface="Arial"/>
                <a:cs typeface="Arial"/>
              </a:rPr>
              <a:t>&amp;</a:t>
            </a:r>
            <a:r>
              <a:rPr sz="2400" b="1" spc="-30" dirty="0">
                <a:latin typeface="Arial"/>
                <a:cs typeface="Arial"/>
              </a:rPr>
              <a:t> </a:t>
            </a:r>
            <a:r>
              <a:rPr sz="2400" b="1" dirty="0">
                <a:latin typeface="Arial"/>
                <a:cs typeface="Arial"/>
              </a:rPr>
              <a:t>Ε</a:t>
            </a:r>
            <a:r>
              <a:rPr sz="2400" b="1" spc="10" dirty="0">
                <a:latin typeface="Arial"/>
                <a:cs typeface="Arial"/>
              </a:rPr>
              <a:t>π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-45" dirty="0">
                <a:latin typeface="Arial"/>
                <a:cs typeface="Arial"/>
              </a:rPr>
              <a:t>ν</a:t>
            </a:r>
            <a:r>
              <a:rPr sz="2400" b="1" dirty="0">
                <a:latin typeface="Arial"/>
                <a:cs typeface="Arial"/>
              </a:rPr>
              <a:t>δύ</a:t>
            </a:r>
            <a:r>
              <a:rPr sz="2400" b="1" spc="-20" dirty="0">
                <a:latin typeface="Arial"/>
                <a:cs typeface="Arial"/>
              </a:rPr>
              <a:t>σ</a:t>
            </a:r>
            <a:r>
              <a:rPr sz="2400" b="1" spc="-15" dirty="0">
                <a:latin typeface="Arial"/>
                <a:cs typeface="Arial"/>
              </a:rPr>
              <a:t>ε</a:t>
            </a:r>
            <a:r>
              <a:rPr sz="2400" b="1" spc="30" dirty="0">
                <a:latin typeface="Arial"/>
                <a:cs typeface="Arial"/>
              </a:rPr>
              <a:t>ω</a:t>
            </a:r>
            <a:r>
              <a:rPr sz="2400" b="1" dirty="0">
                <a:latin typeface="Arial"/>
                <a:cs typeface="Arial"/>
              </a:rPr>
              <a:t>ν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01650" y="1828800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204" y="4021137"/>
                </a:lnTo>
                <a:lnTo>
                  <a:pt x="5157851" y="4021137"/>
                </a:lnTo>
                <a:lnTo>
                  <a:pt x="5157851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6281801" y="1897126"/>
            <a:ext cx="5158105" cy="4021454"/>
          </a:xfrm>
          <a:custGeom>
            <a:avLst/>
            <a:gdLst/>
            <a:ahLst/>
            <a:cxnLst/>
            <a:rect l="l" t="t" r="r" b="b"/>
            <a:pathLst>
              <a:path w="5158105" h="4021454">
                <a:moveTo>
                  <a:pt x="4487545" y="0"/>
                </a:moveTo>
                <a:lnTo>
                  <a:pt x="0" y="0"/>
                </a:lnTo>
                <a:lnTo>
                  <a:pt x="0" y="3350895"/>
                </a:lnTo>
                <a:lnTo>
                  <a:pt x="670178" y="4021074"/>
                </a:lnTo>
                <a:lnTo>
                  <a:pt x="5157724" y="4021074"/>
                </a:lnTo>
                <a:lnTo>
                  <a:pt x="5157724" y="670178"/>
                </a:lnTo>
                <a:lnTo>
                  <a:pt x="4487545" y="0"/>
                </a:lnTo>
                <a:close/>
              </a:path>
            </a:pathLst>
          </a:custGeom>
          <a:solidFill>
            <a:srgbClr val="7E8FA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531356" y="2278278"/>
            <a:ext cx="3877310" cy="28308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11605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Υπ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200" b="1" spc="-2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ες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200">
              <a:latin typeface="Times New Roman"/>
              <a:cs typeface="Times New Roman"/>
            </a:endParaRPr>
          </a:p>
          <a:p>
            <a:pPr marL="356870" marR="5080" indent="-344170">
              <a:lnSpc>
                <a:spcPct val="100000"/>
              </a:lnSpc>
              <a:spcBef>
                <a:spcPts val="1885"/>
              </a:spcBef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ρασ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ίων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θ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2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ων</a:t>
            </a:r>
            <a:r>
              <a:rPr sz="1600" b="1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endParaRPr sz="1600">
              <a:latin typeface="Calibri"/>
              <a:cs typeface="Calibri"/>
            </a:endParaRPr>
          </a:p>
          <a:p>
            <a:pPr marL="356870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20" dirty="0">
                <a:solidFill>
                  <a:srgbClr val="FFFFFF"/>
                </a:solidFill>
                <a:latin typeface="Calibri"/>
                <a:cs typeface="Calibri"/>
              </a:rPr>
              <a:t>ξ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ση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endParaRPr sz="1600">
              <a:latin typeface="Calibri"/>
              <a:cs typeface="Calibri"/>
            </a:endParaRPr>
          </a:p>
          <a:p>
            <a:pPr marL="356870" marR="45720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ίες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ωπι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 φ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ίδ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1600" b="1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600" b="1" spc="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ος.</a:t>
            </a:r>
            <a:endParaRPr sz="1600">
              <a:latin typeface="Calibri"/>
              <a:cs typeface="Calibri"/>
            </a:endParaRPr>
          </a:p>
          <a:p>
            <a:pPr marL="356870" indent="-344170">
              <a:lnSpc>
                <a:spcPts val="2039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ΚΤ</a:t>
            </a:r>
            <a:r>
              <a:rPr sz="1700" b="1" spc="-1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700" b="1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endParaRPr sz="17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810869" y="2470302"/>
            <a:ext cx="3223260" cy="9842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3650">
              <a:lnSpc>
                <a:spcPct val="100000"/>
              </a:lnSpc>
            </a:pP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200" b="1" spc="-1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200" b="1" spc="-10" dirty="0">
                <a:solidFill>
                  <a:srgbClr val="FFFFFF"/>
                </a:solidFill>
                <a:latin typeface="Calibri"/>
                <a:cs typeface="Calibri"/>
              </a:rPr>
              <a:t>νι</a:t>
            </a:r>
            <a:r>
              <a:rPr sz="2200" b="1" spc="-5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Εμπ</a:t>
            </a:r>
            <a:r>
              <a:rPr sz="2200" b="1" spc="-2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2200" b="1" dirty="0">
                <a:solidFill>
                  <a:srgbClr val="FFFFFF"/>
                </a:solidFill>
                <a:latin typeface="Calibri"/>
                <a:cs typeface="Calibri"/>
              </a:rPr>
              <a:t>ριο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6"/>
              </a:spcBef>
            </a:pPr>
            <a:endParaRPr sz="2950">
              <a:latin typeface="Times New Roman"/>
              <a:cs typeface="Times New Roman"/>
            </a:endParaRPr>
          </a:p>
          <a:p>
            <a:pPr marL="356870" indent="-344170">
              <a:lnSpc>
                <a:spcPct val="100000"/>
              </a:lnSpc>
              <a:buClr>
                <a:srgbClr val="FFFFFF"/>
              </a:buClr>
              <a:buFont typeface="Wingdings"/>
              <a:buChar char=""/>
              <a:tabLst>
                <a:tab pos="357505" algn="l"/>
              </a:tabLst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35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</a:t>
            </a:r>
            <a:r>
              <a:rPr sz="1600"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ια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6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ού</a:t>
            </a:r>
            <a:r>
              <a:rPr sz="1600"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μπο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υ.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792162" y="2190750"/>
            <a:ext cx="864235" cy="865505"/>
          </a:xfrm>
          <a:custGeom>
            <a:avLst/>
            <a:gdLst/>
            <a:ahLst/>
            <a:cxnLst/>
            <a:rect l="l" t="t" r="r" b="b"/>
            <a:pathLst>
              <a:path w="864235" h="865505">
                <a:moveTo>
                  <a:pt x="197962" y="0"/>
                </a:moveTo>
                <a:lnTo>
                  <a:pt x="197904" y="139595"/>
                </a:lnTo>
                <a:lnTo>
                  <a:pt x="10" y="139699"/>
                </a:lnTo>
                <a:lnTo>
                  <a:pt x="0" y="865059"/>
                </a:lnTo>
                <a:lnTo>
                  <a:pt x="863560" y="865123"/>
                </a:lnTo>
                <a:lnTo>
                  <a:pt x="863565" y="829182"/>
                </a:lnTo>
                <a:lnTo>
                  <a:pt x="35979" y="829182"/>
                </a:lnTo>
                <a:lnTo>
                  <a:pt x="35979" y="450643"/>
                </a:lnTo>
                <a:lnTo>
                  <a:pt x="697166" y="450595"/>
                </a:lnTo>
                <a:lnTo>
                  <a:pt x="697166" y="414579"/>
                </a:lnTo>
                <a:lnTo>
                  <a:pt x="580200" y="414527"/>
                </a:lnTo>
                <a:lnTo>
                  <a:pt x="152933" y="414527"/>
                </a:lnTo>
                <a:lnTo>
                  <a:pt x="36015" y="414524"/>
                </a:lnTo>
                <a:lnTo>
                  <a:pt x="35979" y="180326"/>
                </a:lnTo>
                <a:lnTo>
                  <a:pt x="863657" y="180213"/>
                </a:lnTo>
                <a:lnTo>
                  <a:pt x="863663" y="139790"/>
                </a:lnTo>
                <a:lnTo>
                  <a:pt x="665670" y="139699"/>
                </a:lnTo>
                <a:lnTo>
                  <a:pt x="233945" y="139699"/>
                </a:lnTo>
                <a:lnTo>
                  <a:pt x="233895" y="36067"/>
                </a:lnTo>
                <a:lnTo>
                  <a:pt x="665670" y="36067"/>
                </a:lnTo>
                <a:lnTo>
                  <a:pt x="665670" y="104"/>
                </a:lnTo>
                <a:lnTo>
                  <a:pt x="197962" y="0"/>
                </a:lnTo>
                <a:close/>
              </a:path>
              <a:path w="864235" h="865505">
                <a:moveTo>
                  <a:pt x="697166" y="450595"/>
                </a:moveTo>
                <a:lnTo>
                  <a:pt x="661207" y="450595"/>
                </a:lnTo>
                <a:lnTo>
                  <a:pt x="661225" y="829135"/>
                </a:lnTo>
                <a:lnTo>
                  <a:pt x="35979" y="829182"/>
                </a:lnTo>
                <a:lnTo>
                  <a:pt x="697168" y="829182"/>
                </a:lnTo>
                <a:lnTo>
                  <a:pt x="697166" y="450595"/>
                </a:lnTo>
                <a:close/>
              </a:path>
              <a:path w="864235" h="865505">
                <a:moveTo>
                  <a:pt x="863657" y="180213"/>
                </a:moveTo>
                <a:lnTo>
                  <a:pt x="827496" y="180213"/>
                </a:lnTo>
                <a:lnTo>
                  <a:pt x="827595" y="829182"/>
                </a:lnTo>
                <a:lnTo>
                  <a:pt x="863565" y="829182"/>
                </a:lnTo>
                <a:lnTo>
                  <a:pt x="863657" y="180213"/>
                </a:lnTo>
                <a:close/>
              </a:path>
              <a:path w="864235" h="865505">
                <a:moveTo>
                  <a:pt x="522474" y="310895"/>
                </a:moveTo>
                <a:lnTo>
                  <a:pt x="422804" y="310895"/>
                </a:lnTo>
                <a:lnTo>
                  <a:pt x="437574" y="311735"/>
                </a:lnTo>
                <a:lnTo>
                  <a:pt x="451746" y="314191"/>
                </a:lnTo>
                <a:lnTo>
                  <a:pt x="489863" y="330301"/>
                </a:lnTo>
                <a:lnTo>
                  <a:pt x="519687" y="357519"/>
                </a:lnTo>
                <a:lnTo>
                  <a:pt x="539036" y="393265"/>
                </a:lnTo>
                <a:lnTo>
                  <a:pt x="542780" y="406629"/>
                </a:lnTo>
                <a:lnTo>
                  <a:pt x="152933" y="414527"/>
                </a:lnTo>
                <a:lnTo>
                  <a:pt x="580200" y="414527"/>
                </a:lnTo>
                <a:lnTo>
                  <a:pt x="569825" y="374553"/>
                </a:lnTo>
                <a:lnTo>
                  <a:pt x="549560" y="338993"/>
                </a:lnTo>
                <a:lnTo>
                  <a:pt x="531345" y="318613"/>
                </a:lnTo>
                <a:lnTo>
                  <a:pt x="522474" y="310895"/>
                </a:lnTo>
                <a:close/>
              </a:path>
              <a:path w="864235" h="865505">
                <a:moveTo>
                  <a:pt x="274374" y="274827"/>
                </a:moveTo>
                <a:lnTo>
                  <a:pt x="231999" y="280738"/>
                </a:lnTo>
                <a:lnTo>
                  <a:pt x="193880" y="297290"/>
                </a:lnTo>
                <a:lnTo>
                  <a:pt x="161614" y="322717"/>
                </a:lnTo>
                <a:lnTo>
                  <a:pt x="136803" y="355252"/>
                </a:lnTo>
                <a:lnTo>
                  <a:pt x="121017" y="393265"/>
                </a:lnTo>
                <a:lnTo>
                  <a:pt x="118083" y="406633"/>
                </a:lnTo>
                <a:lnTo>
                  <a:pt x="36015" y="414524"/>
                </a:lnTo>
                <a:lnTo>
                  <a:pt x="152934" y="414524"/>
                </a:lnTo>
                <a:lnTo>
                  <a:pt x="155836" y="400821"/>
                </a:lnTo>
                <a:lnTo>
                  <a:pt x="160191" y="387732"/>
                </a:lnTo>
                <a:lnTo>
                  <a:pt x="181180" y="353045"/>
                </a:lnTo>
                <a:lnTo>
                  <a:pt x="212335" y="327256"/>
                </a:lnTo>
                <a:lnTo>
                  <a:pt x="251454" y="312945"/>
                </a:lnTo>
                <a:lnTo>
                  <a:pt x="522474" y="310895"/>
                </a:lnTo>
                <a:lnTo>
                  <a:pt x="521005" y="309617"/>
                </a:lnTo>
                <a:lnTo>
                  <a:pt x="485759" y="288192"/>
                </a:lnTo>
                <a:lnTo>
                  <a:pt x="445422" y="276487"/>
                </a:lnTo>
                <a:lnTo>
                  <a:pt x="431121" y="275050"/>
                </a:lnTo>
                <a:lnTo>
                  <a:pt x="274374" y="274827"/>
                </a:lnTo>
                <a:close/>
              </a:path>
              <a:path w="864235" h="865505">
                <a:moveTo>
                  <a:pt x="665670" y="36067"/>
                </a:moveTo>
                <a:lnTo>
                  <a:pt x="629680" y="36067"/>
                </a:lnTo>
                <a:lnTo>
                  <a:pt x="629729" y="139699"/>
                </a:lnTo>
                <a:lnTo>
                  <a:pt x="233945" y="139699"/>
                </a:lnTo>
                <a:lnTo>
                  <a:pt x="665670" y="139699"/>
                </a:lnTo>
                <a:lnTo>
                  <a:pt x="665670" y="360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7270174" y="2475615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241" y="0"/>
                </a:moveTo>
                <a:lnTo>
                  <a:pt x="24376" y="13832"/>
                </a:lnTo>
                <a:lnTo>
                  <a:pt x="2449" y="49065"/>
                </a:lnTo>
                <a:lnTo>
                  <a:pt x="0" y="63938"/>
                </a:lnTo>
                <a:lnTo>
                  <a:pt x="306" y="79033"/>
                </a:lnTo>
                <a:lnTo>
                  <a:pt x="6810" y="121801"/>
                </a:lnTo>
                <a:lnTo>
                  <a:pt x="35118" y="159524"/>
                </a:lnTo>
                <a:lnTo>
                  <a:pt x="61535" y="168270"/>
                </a:lnTo>
                <a:lnTo>
                  <a:pt x="75574" y="165947"/>
                </a:lnTo>
                <a:lnTo>
                  <a:pt x="110655" y="131217"/>
                </a:lnTo>
                <a:lnTo>
                  <a:pt x="111145" y="130078"/>
                </a:lnTo>
                <a:lnTo>
                  <a:pt x="69804" y="130078"/>
                </a:lnTo>
                <a:lnTo>
                  <a:pt x="57319" y="128119"/>
                </a:lnTo>
                <a:lnTo>
                  <a:pt x="47977" y="120642"/>
                </a:lnTo>
                <a:lnTo>
                  <a:pt x="41401" y="109271"/>
                </a:lnTo>
                <a:lnTo>
                  <a:pt x="37214" y="95632"/>
                </a:lnTo>
                <a:lnTo>
                  <a:pt x="35039" y="81360"/>
                </a:lnTo>
                <a:lnTo>
                  <a:pt x="36625" y="62236"/>
                </a:lnTo>
                <a:lnTo>
                  <a:pt x="41680" y="48203"/>
                </a:lnTo>
                <a:lnTo>
                  <a:pt x="49457" y="39294"/>
                </a:lnTo>
                <a:lnTo>
                  <a:pt x="59211" y="35553"/>
                </a:lnTo>
                <a:lnTo>
                  <a:pt x="61535" y="35428"/>
                </a:lnTo>
                <a:lnTo>
                  <a:pt x="113239" y="35428"/>
                </a:lnTo>
                <a:lnTo>
                  <a:pt x="112530" y="33695"/>
                </a:lnTo>
                <a:lnTo>
                  <a:pt x="105024" y="22039"/>
                </a:lnTo>
                <a:lnTo>
                  <a:pt x="95963" y="12712"/>
                </a:lnTo>
                <a:lnTo>
                  <a:pt x="85626" y="5844"/>
                </a:lnTo>
                <a:lnTo>
                  <a:pt x="74293" y="1564"/>
                </a:lnTo>
                <a:lnTo>
                  <a:pt x="62241" y="0"/>
                </a:lnTo>
                <a:close/>
              </a:path>
              <a:path w="123190" h="168275">
                <a:moveTo>
                  <a:pt x="113239" y="35428"/>
                </a:moveTo>
                <a:lnTo>
                  <a:pt x="61535" y="35428"/>
                </a:lnTo>
                <a:lnTo>
                  <a:pt x="73748" y="39084"/>
                </a:lnTo>
                <a:lnTo>
                  <a:pt x="83025" y="48811"/>
                </a:lnTo>
                <a:lnTo>
                  <a:pt x="88055" y="62748"/>
                </a:lnTo>
                <a:lnTo>
                  <a:pt x="87618" y="79033"/>
                </a:lnTo>
                <a:lnTo>
                  <a:pt x="85714" y="95044"/>
                </a:lnTo>
                <a:lnTo>
                  <a:pt x="85596" y="95632"/>
                </a:lnTo>
                <a:lnTo>
                  <a:pt x="82158" y="110025"/>
                </a:lnTo>
                <a:lnTo>
                  <a:pt x="76901" y="122081"/>
                </a:lnTo>
                <a:lnTo>
                  <a:pt x="69804" y="130078"/>
                </a:lnTo>
                <a:lnTo>
                  <a:pt x="111145" y="130078"/>
                </a:lnTo>
                <a:lnTo>
                  <a:pt x="115522" y="119903"/>
                </a:lnTo>
                <a:lnTo>
                  <a:pt x="119140" y="107868"/>
                </a:lnTo>
                <a:lnTo>
                  <a:pt x="121583" y="95044"/>
                </a:lnTo>
                <a:lnTo>
                  <a:pt x="122926" y="81360"/>
                </a:lnTo>
                <a:lnTo>
                  <a:pt x="121760" y="63485"/>
                </a:lnTo>
                <a:lnTo>
                  <a:pt x="118202" y="47554"/>
                </a:lnTo>
                <a:lnTo>
                  <a:pt x="113239" y="3542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6709096" y="2475614"/>
            <a:ext cx="123189" cy="168275"/>
          </a:xfrm>
          <a:custGeom>
            <a:avLst/>
            <a:gdLst/>
            <a:ahLst/>
            <a:cxnLst/>
            <a:rect l="l" t="t" r="r" b="b"/>
            <a:pathLst>
              <a:path w="123190" h="168275">
                <a:moveTo>
                  <a:pt x="62191" y="0"/>
                </a:moveTo>
                <a:lnTo>
                  <a:pt x="25057" y="13841"/>
                </a:lnTo>
                <a:lnTo>
                  <a:pt x="2570" y="49093"/>
                </a:lnTo>
                <a:lnTo>
                  <a:pt x="0" y="63972"/>
                </a:lnTo>
                <a:lnTo>
                  <a:pt x="440" y="81039"/>
                </a:lnTo>
                <a:lnTo>
                  <a:pt x="7525" y="121820"/>
                </a:lnTo>
                <a:lnTo>
                  <a:pt x="35834" y="159619"/>
                </a:lnTo>
                <a:lnTo>
                  <a:pt x="61527" y="168271"/>
                </a:lnTo>
                <a:lnTo>
                  <a:pt x="76219" y="165948"/>
                </a:lnTo>
                <a:lnTo>
                  <a:pt x="87665" y="159999"/>
                </a:lnTo>
                <a:lnTo>
                  <a:pt x="97030" y="151954"/>
                </a:lnTo>
                <a:lnTo>
                  <a:pt x="105047" y="141872"/>
                </a:lnTo>
                <a:lnTo>
                  <a:pt x="110484" y="132711"/>
                </a:lnTo>
                <a:lnTo>
                  <a:pt x="61527" y="132711"/>
                </a:lnTo>
                <a:lnTo>
                  <a:pt x="51899" y="129094"/>
                </a:lnTo>
                <a:lnTo>
                  <a:pt x="44566" y="119566"/>
                </a:lnTo>
                <a:lnTo>
                  <a:pt x="39355" y="106112"/>
                </a:lnTo>
                <a:lnTo>
                  <a:pt x="36094" y="90719"/>
                </a:lnTo>
                <a:lnTo>
                  <a:pt x="34610" y="75371"/>
                </a:lnTo>
                <a:lnTo>
                  <a:pt x="36864" y="58067"/>
                </a:lnTo>
                <a:lnTo>
                  <a:pt x="43164" y="45187"/>
                </a:lnTo>
                <a:lnTo>
                  <a:pt x="52500" y="37445"/>
                </a:lnTo>
                <a:lnTo>
                  <a:pt x="114425" y="37445"/>
                </a:lnTo>
                <a:lnTo>
                  <a:pt x="112920" y="33657"/>
                </a:lnTo>
                <a:lnTo>
                  <a:pt x="105567" y="22003"/>
                </a:lnTo>
                <a:lnTo>
                  <a:pt x="96591" y="12681"/>
                </a:lnTo>
                <a:lnTo>
                  <a:pt x="86219" y="5820"/>
                </a:lnTo>
                <a:lnTo>
                  <a:pt x="74676" y="1550"/>
                </a:lnTo>
                <a:lnTo>
                  <a:pt x="62191" y="0"/>
                </a:lnTo>
                <a:close/>
              </a:path>
              <a:path w="123190" h="168275">
                <a:moveTo>
                  <a:pt x="114425" y="37445"/>
                </a:moveTo>
                <a:lnTo>
                  <a:pt x="52500" y="37445"/>
                </a:lnTo>
                <a:lnTo>
                  <a:pt x="68263" y="38965"/>
                </a:lnTo>
                <a:lnTo>
                  <a:pt x="79550" y="45643"/>
                </a:lnTo>
                <a:lnTo>
                  <a:pt x="86364" y="56148"/>
                </a:lnTo>
                <a:lnTo>
                  <a:pt x="88703" y="69146"/>
                </a:lnTo>
                <a:lnTo>
                  <a:pt x="87906" y="83958"/>
                </a:lnTo>
                <a:lnTo>
                  <a:pt x="74647" y="125541"/>
                </a:lnTo>
                <a:lnTo>
                  <a:pt x="61527" y="132711"/>
                </a:lnTo>
                <a:lnTo>
                  <a:pt x="110484" y="132711"/>
                </a:lnTo>
                <a:lnTo>
                  <a:pt x="121821" y="95008"/>
                </a:lnTo>
                <a:lnTo>
                  <a:pt x="122978" y="81315"/>
                </a:lnTo>
                <a:lnTo>
                  <a:pt x="121852" y="63442"/>
                </a:lnTo>
                <a:lnTo>
                  <a:pt x="118424" y="47513"/>
                </a:lnTo>
                <a:lnTo>
                  <a:pt x="114425" y="3744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619240" y="2206244"/>
            <a:ext cx="864235" cy="875665"/>
          </a:xfrm>
          <a:custGeom>
            <a:avLst/>
            <a:gdLst/>
            <a:ahLst/>
            <a:cxnLst/>
            <a:rect l="l" t="t" r="r" b="b"/>
            <a:pathLst>
              <a:path w="864234" h="875664">
                <a:moveTo>
                  <a:pt x="617412" y="521207"/>
                </a:moveTo>
                <a:lnTo>
                  <a:pt x="505459" y="521207"/>
                </a:lnTo>
                <a:lnTo>
                  <a:pt x="506993" y="522735"/>
                </a:lnTo>
                <a:lnTo>
                  <a:pt x="635848" y="566787"/>
                </a:lnTo>
                <a:lnTo>
                  <a:pt x="648204" y="571668"/>
                </a:lnTo>
                <a:lnTo>
                  <a:pt x="679455" y="594419"/>
                </a:lnTo>
                <a:lnTo>
                  <a:pt x="701197" y="627299"/>
                </a:lnTo>
                <a:lnTo>
                  <a:pt x="728979" y="875275"/>
                </a:lnTo>
                <a:lnTo>
                  <a:pt x="863952" y="875283"/>
                </a:lnTo>
                <a:lnTo>
                  <a:pt x="863954" y="837183"/>
                </a:lnTo>
                <a:lnTo>
                  <a:pt x="762000" y="837183"/>
                </a:lnTo>
                <a:lnTo>
                  <a:pt x="740929" y="630672"/>
                </a:lnTo>
                <a:lnTo>
                  <a:pt x="722633" y="590168"/>
                </a:lnTo>
                <a:lnTo>
                  <a:pt x="696999" y="560547"/>
                </a:lnTo>
                <a:lnTo>
                  <a:pt x="664282" y="538685"/>
                </a:lnTo>
                <a:lnTo>
                  <a:pt x="652111" y="533393"/>
                </a:lnTo>
                <a:lnTo>
                  <a:pt x="617412" y="521207"/>
                </a:lnTo>
                <a:close/>
              </a:path>
              <a:path w="864234" h="875664">
                <a:moveTo>
                  <a:pt x="0" y="0"/>
                </a:moveTo>
                <a:lnTo>
                  <a:pt x="0" y="875174"/>
                </a:lnTo>
                <a:lnTo>
                  <a:pt x="134972" y="875283"/>
                </a:lnTo>
                <a:lnTo>
                  <a:pt x="138809" y="837183"/>
                </a:lnTo>
                <a:lnTo>
                  <a:pt x="37465" y="837183"/>
                </a:lnTo>
                <a:lnTo>
                  <a:pt x="37484" y="560547"/>
                </a:lnTo>
                <a:lnTo>
                  <a:pt x="46725" y="520311"/>
                </a:lnTo>
                <a:lnTo>
                  <a:pt x="119867" y="487814"/>
                </a:lnTo>
                <a:lnTo>
                  <a:pt x="190500" y="487806"/>
                </a:lnTo>
                <a:lnTo>
                  <a:pt x="280175" y="487806"/>
                </a:lnTo>
                <a:lnTo>
                  <a:pt x="277287" y="485082"/>
                </a:lnTo>
                <a:lnTo>
                  <a:pt x="272252" y="481710"/>
                </a:lnTo>
                <a:lnTo>
                  <a:pt x="37464" y="481710"/>
                </a:lnTo>
                <a:lnTo>
                  <a:pt x="37464" y="38028"/>
                </a:lnTo>
                <a:lnTo>
                  <a:pt x="863979" y="37973"/>
                </a:lnTo>
                <a:lnTo>
                  <a:pt x="863980" y="109"/>
                </a:lnTo>
                <a:lnTo>
                  <a:pt x="0" y="0"/>
                </a:lnTo>
                <a:close/>
              </a:path>
              <a:path w="864234" h="875664">
                <a:moveTo>
                  <a:pt x="863965" y="487806"/>
                </a:moveTo>
                <a:lnTo>
                  <a:pt x="743965" y="487806"/>
                </a:lnTo>
                <a:lnTo>
                  <a:pt x="797914" y="505967"/>
                </a:lnTo>
                <a:lnTo>
                  <a:pt x="809332" y="512344"/>
                </a:lnTo>
                <a:lnTo>
                  <a:pt x="818155" y="521678"/>
                </a:lnTo>
                <a:lnTo>
                  <a:pt x="826355" y="560547"/>
                </a:lnTo>
                <a:lnTo>
                  <a:pt x="826388" y="837149"/>
                </a:lnTo>
                <a:lnTo>
                  <a:pt x="762000" y="837183"/>
                </a:lnTo>
                <a:lnTo>
                  <a:pt x="863954" y="837183"/>
                </a:lnTo>
                <a:lnTo>
                  <a:pt x="863965" y="487806"/>
                </a:lnTo>
                <a:close/>
              </a:path>
              <a:path w="864234" h="875664">
                <a:moveTo>
                  <a:pt x="280175" y="487806"/>
                </a:moveTo>
                <a:lnTo>
                  <a:pt x="190500" y="487806"/>
                </a:lnTo>
                <a:lnTo>
                  <a:pt x="244452" y="505967"/>
                </a:lnTo>
                <a:lnTo>
                  <a:pt x="250443" y="509015"/>
                </a:lnTo>
                <a:lnTo>
                  <a:pt x="254888" y="512063"/>
                </a:lnTo>
                <a:lnTo>
                  <a:pt x="259460" y="516635"/>
                </a:lnTo>
                <a:lnTo>
                  <a:pt x="215900" y="531876"/>
                </a:lnTo>
                <a:lnTo>
                  <a:pt x="203549" y="536811"/>
                </a:lnTo>
                <a:lnTo>
                  <a:pt x="170158" y="557718"/>
                </a:lnTo>
                <a:lnTo>
                  <a:pt x="143652" y="586558"/>
                </a:lnTo>
                <a:lnTo>
                  <a:pt x="125822" y="621764"/>
                </a:lnTo>
                <a:lnTo>
                  <a:pt x="101986" y="837131"/>
                </a:lnTo>
                <a:lnTo>
                  <a:pt x="37465" y="837183"/>
                </a:lnTo>
                <a:lnTo>
                  <a:pt x="138809" y="837183"/>
                </a:lnTo>
                <a:lnTo>
                  <a:pt x="159001" y="636675"/>
                </a:lnTo>
                <a:lnTo>
                  <a:pt x="164300" y="624103"/>
                </a:lnTo>
                <a:lnTo>
                  <a:pt x="187394" y="591963"/>
                </a:lnTo>
                <a:lnTo>
                  <a:pt x="219204" y="570223"/>
                </a:lnTo>
                <a:lnTo>
                  <a:pt x="356990" y="522731"/>
                </a:lnTo>
                <a:lnTo>
                  <a:pt x="358393" y="521207"/>
                </a:lnTo>
                <a:lnTo>
                  <a:pt x="617412" y="521207"/>
                </a:lnTo>
                <a:lnTo>
                  <a:pt x="616478" y="520880"/>
                </a:lnTo>
                <a:lnTo>
                  <a:pt x="444637" y="520880"/>
                </a:lnTo>
                <a:lnTo>
                  <a:pt x="427284" y="520836"/>
                </a:lnTo>
                <a:lnTo>
                  <a:pt x="414297" y="518211"/>
                </a:lnTo>
                <a:lnTo>
                  <a:pt x="404610" y="513481"/>
                </a:lnTo>
                <a:lnTo>
                  <a:pt x="395716" y="504288"/>
                </a:lnTo>
                <a:lnTo>
                  <a:pt x="294475" y="504288"/>
                </a:lnTo>
                <a:lnTo>
                  <a:pt x="286597" y="493865"/>
                </a:lnTo>
                <a:lnTo>
                  <a:pt x="280175" y="487806"/>
                </a:lnTo>
                <a:close/>
              </a:path>
              <a:path w="864234" h="875664">
                <a:moveTo>
                  <a:pt x="502411" y="522731"/>
                </a:moveTo>
                <a:lnTo>
                  <a:pt x="361441" y="522731"/>
                </a:lnTo>
                <a:lnTo>
                  <a:pt x="371982" y="533400"/>
                </a:lnTo>
                <a:lnTo>
                  <a:pt x="404405" y="554549"/>
                </a:lnTo>
                <a:lnTo>
                  <a:pt x="430115" y="559161"/>
                </a:lnTo>
                <a:lnTo>
                  <a:pt x="443697" y="558197"/>
                </a:lnTo>
                <a:lnTo>
                  <a:pt x="479846" y="544150"/>
                </a:lnTo>
                <a:lnTo>
                  <a:pt x="502411" y="522731"/>
                </a:lnTo>
                <a:close/>
              </a:path>
              <a:path w="864234" h="875664">
                <a:moveTo>
                  <a:pt x="505459" y="521207"/>
                </a:moveTo>
                <a:lnTo>
                  <a:pt x="358393" y="521207"/>
                </a:lnTo>
                <a:lnTo>
                  <a:pt x="359917" y="522731"/>
                </a:lnTo>
                <a:lnTo>
                  <a:pt x="503935" y="522731"/>
                </a:lnTo>
                <a:lnTo>
                  <a:pt x="505459" y="521207"/>
                </a:lnTo>
                <a:close/>
              </a:path>
              <a:path w="864234" h="875664">
                <a:moveTo>
                  <a:pt x="506839" y="484523"/>
                </a:moveTo>
                <a:lnTo>
                  <a:pt x="494689" y="486261"/>
                </a:lnTo>
                <a:lnTo>
                  <a:pt x="483295" y="491156"/>
                </a:lnTo>
                <a:lnTo>
                  <a:pt x="475487" y="496823"/>
                </a:lnTo>
                <a:lnTo>
                  <a:pt x="466470" y="507491"/>
                </a:lnTo>
                <a:lnTo>
                  <a:pt x="456400" y="515568"/>
                </a:lnTo>
                <a:lnTo>
                  <a:pt x="444637" y="520880"/>
                </a:lnTo>
                <a:lnTo>
                  <a:pt x="616478" y="520880"/>
                </a:lnTo>
                <a:lnTo>
                  <a:pt x="605109" y="516887"/>
                </a:lnTo>
                <a:lnTo>
                  <a:pt x="608964" y="512063"/>
                </a:lnTo>
                <a:lnTo>
                  <a:pt x="613409" y="509015"/>
                </a:lnTo>
                <a:lnTo>
                  <a:pt x="619573" y="505945"/>
                </a:lnTo>
                <a:lnTo>
                  <a:pt x="654508" y="494190"/>
                </a:lnTo>
                <a:lnTo>
                  <a:pt x="577338" y="494190"/>
                </a:lnTo>
                <a:lnTo>
                  <a:pt x="519076" y="486303"/>
                </a:lnTo>
                <a:lnTo>
                  <a:pt x="506839" y="484523"/>
                </a:lnTo>
                <a:close/>
              </a:path>
              <a:path w="864234" h="875664">
                <a:moveTo>
                  <a:pt x="354195" y="484602"/>
                </a:moveTo>
                <a:lnTo>
                  <a:pt x="294475" y="504288"/>
                </a:lnTo>
                <a:lnTo>
                  <a:pt x="395716" y="504288"/>
                </a:lnTo>
                <a:lnTo>
                  <a:pt x="388492" y="496823"/>
                </a:lnTo>
                <a:lnTo>
                  <a:pt x="378047" y="489745"/>
                </a:lnTo>
                <a:lnTo>
                  <a:pt x="366391" y="485553"/>
                </a:lnTo>
                <a:lnTo>
                  <a:pt x="354195" y="484602"/>
                </a:lnTo>
                <a:close/>
              </a:path>
              <a:path w="864234" h="875664">
                <a:moveTo>
                  <a:pt x="190491" y="487814"/>
                </a:moveTo>
                <a:lnTo>
                  <a:pt x="119867" y="487814"/>
                </a:lnTo>
                <a:lnTo>
                  <a:pt x="121411" y="489330"/>
                </a:lnTo>
                <a:lnTo>
                  <a:pt x="132047" y="497259"/>
                </a:lnTo>
                <a:lnTo>
                  <a:pt x="144138" y="501780"/>
                </a:lnTo>
                <a:lnTo>
                  <a:pt x="160945" y="501484"/>
                </a:lnTo>
                <a:lnTo>
                  <a:pt x="173682" y="498854"/>
                </a:lnTo>
                <a:lnTo>
                  <a:pt x="183361" y="494039"/>
                </a:lnTo>
                <a:lnTo>
                  <a:pt x="190491" y="487814"/>
                </a:lnTo>
                <a:close/>
              </a:path>
              <a:path w="864234" h="875664">
                <a:moveTo>
                  <a:pt x="743939" y="487829"/>
                </a:moveTo>
                <a:lnTo>
                  <a:pt x="673413" y="487829"/>
                </a:lnTo>
                <a:lnTo>
                  <a:pt x="675004" y="489330"/>
                </a:lnTo>
                <a:lnTo>
                  <a:pt x="685208" y="497039"/>
                </a:lnTo>
                <a:lnTo>
                  <a:pt x="697225" y="501575"/>
                </a:lnTo>
                <a:lnTo>
                  <a:pt x="714185" y="501416"/>
                </a:lnTo>
                <a:lnTo>
                  <a:pt x="726957" y="498900"/>
                </a:lnTo>
                <a:lnTo>
                  <a:pt x="736612" y="494190"/>
                </a:lnTo>
                <a:lnTo>
                  <a:pt x="743939" y="487829"/>
                </a:lnTo>
                <a:close/>
              </a:path>
              <a:path w="864234" h="875664">
                <a:moveTo>
                  <a:pt x="672997" y="451783"/>
                </a:moveTo>
                <a:lnTo>
                  <a:pt x="608968" y="472566"/>
                </a:lnTo>
                <a:lnTo>
                  <a:pt x="597086" y="478045"/>
                </a:lnTo>
                <a:lnTo>
                  <a:pt x="586495" y="485259"/>
                </a:lnTo>
                <a:lnTo>
                  <a:pt x="577338" y="494190"/>
                </a:lnTo>
                <a:lnTo>
                  <a:pt x="654508" y="494190"/>
                </a:lnTo>
                <a:lnTo>
                  <a:pt x="673413" y="487829"/>
                </a:lnTo>
                <a:lnTo>
                  <a:pt x="743939" y="487829"/>
                </a:lnTo>
                <a:lnTo>
                  <a:pt x="863965" y="487806"/>
                </a:lnTo>
                <a:lnTo>
                  <a:pt x="863965" y="481655"/>
                </a:lnTo>
                <a:lnTo>
                  <a:pt x="826388" y="481655"/>
                </a:lnTo>
                <a:lnTo>
                  <a:pt x="821943" y="478663"/>
                </a:lnTo>
                <a:lnTo>
                  <a:pt x="809989" y="472561"/>
                </a:lnTo>
                <a:lnTo>
                  <a:pt x="800940" y="469518"/>
                </a:lnTo>
                <a:lnTo>
                  <a:pt x="704976" y="469518"/>
                </a:lnTo>
                <a:lnTo>
                  <a:pt x="700404" y="464946"/>
                </a:lnTo>
                <a:lnTo>
                  <a:pt x="695959" y="460375"/>
                </a:lnTo>
                <a:lnTo>
                  <a:pt x="685185" y="453591"/>
                </a:lnTo>
                <a:lnTo>
                  <a:pt x="672997" y="451783"/>
                </a:lnTo>
                <a:close/>
              </a:path>
              <a:path w="864234" h="875664">
                <a:moveTo>
                  <a:pt x="118609" y="451777"/>
                </a:moveTo>
                <a:lnTo>
                  <a:pt x="53981" y="472566"/>
                </a:lnTo>
                <a:lnTo>
                  <a:pt x="48005" y="475614"/>
                </a:lnTo>
                <a:lnTo>
                  <a:pt x="41909" y="478663"/>
                </a:lnTo>
                <a:lnTo>
                  <a:pt x="37464" y="481710"/>
                </a:lnTo>
                <a:lnTo>
                  <a:pt x="272252" y="481710"/>
                </a:lnTo>
                <a:lnTo>
                  <a:pt x="266657" y="477965"/>
                </a:lnTo>
                <a:lnTo>
                  <a:pt x="243023" y="469518"/>
                </a:lnTo>
                <a:lnTo>
                  <a:pt x="149986" y="469518"/>
                </a:lnTo>
                <a:lnTo>
                  <a:pt x="145414" y="464946"/>
                </a:lnTo>
                <a:lnTo>
                  <a:pt x="140969" y="460375"/>
                </a:lnTo>
                <a:lnTo>
                  <a:pt x="130671" y="453607"/>
                </a:lnTo>
                <a:lnTo>
                  <a:pt x="118609" y="451777"/>
                </a:lnTo>
                <a:close/>
              </a:path>
              <a:path w="864234" h="875664">
                <a:moveTo>
                  <a:pt x="863979" y="37973"/>
                </a:moveTo>
                <a:lnTo>
                  <a:pt x="826290" y="37973"/>
                </a:lnTo>
                <a:lnTo>
                  <a:pt x="826388" y="481655"/>
                </a:lnTo>
                <a:lnTo>
                  <a:pt x="863965" y="481655"/>
                </a:lnTo>
                <a:lnTo>
                  <a:pt x="863979" y="37973"/>
                </a:lnTo>
                <a:close/>
              </a:path>
              <a:path w="864234" h="875664">
                <a:moveTo>
                  <a:pt x="184773" y="452054"/>
                </a:moveTo>
                <a:lnTo>
                  <a:pt x="172963" y="456375"/>
                </a:lnTo>
                <a:lnTo>
                  <a:pt x="163449" y="464946"/>
                </a:lnTo>
                <a:lnTo>
                  <a:pt x="159003" y="469518"/>
                </a:lnTo>
                <a:lnTo>
                  <a:pt x="243023" y="469518"/>
                </a:lnTo>
                <a:lnTo>
                  <a:pt x="196696" y="452963"/>
                </a:lnTo>
                <a:lnTo>
                  <a:pt x="184773" y="452054"/>
                </a:lnTo>
                <a:close/>
              </a:path>
              <a:path w="864234" h="875664">
                <a:moveTo>
                  <a:pt x="739166" y="452061"/>
                </a:moveTo>
                <a:lnTo>
                  <a:pt x="727915" y="456375"/>
                </a:lnTo>
                <a:lnTo>
                  <a:pt x="718438" y="464946"/>
                </a:lnTo>
                <a:lnTo>
                  <a:pt x="713993" y="469518"/>
                </a:lnTo>
                <a:lnTo>
                  <a:pt x="800940" y="469518"/>
                </a:lnTo>
                <a:lnTo>
                  <a:pt x="751786" y="452992"/>
                </a:lnTo>
                <a:lnTo>
                  <a:pt x="739166" y="45206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6933651" y="2352167"/>
            <a:ext cx="235585" cy="314325"/>
          </a:xfrm>
          <a:custGeom>
            <a:avLst/>
            <a:gdLst/>
            <a:ahLst/>
            <a:cxnLst/>
            <a:rect l="l" t="t" r="r" b="b"/>
            <a:pathLst>
              <a:path w="235584" h="314325">
                <a:moveTo>
                  <a:pt x="117515" y="0"/>
                </a:moveTo>
                <a:lnTo>
                  <a:pt x="76850" y="7695"/>
                </a:lnTo>
                <a:lnTo>
                  <a:pt x="42273" y="29028"/>
                </a:lnTo>
                <a:lnTo>
                  <a:pt x="16407" y="61369"/>
                </a:lnTo>
                <a:lnTo>
                  <a:pt x="1873" y="102089"/>
                </a:lnTo>
                <a:lnTo>
                  <a:pt x="0" y="117070"/>
                </a:lnTo>
                <a:lnTo>
                  <a:pt x="185" y="135080"/>
                </a:lnTo>
                <a:lnTo>
                  <a:pt x="3891" y="182740"/>
                </a:lnTo>
                <a:lnTo>
                  <a:pt x="12186" y="221379"/>
                </a:lnTo>
                <a:lnTo>
                  <a:pt x="30085" y="260058"/>
                </a:lnTo>
                <a:lnTo>
                  <a:pt x="64985" y="296123"/>
                </a:lnTo>
                <a:lnTo>
                  <a:pt x="111629" y="314022"/>
                </a:lnTo>
                <a:lnTo>
                  <a:pt x="127506" y="313087"/>
                </a:lnTo>
                <a:lnTo>
                  <a:pt x="164554" y="299926"/>
                </a:lnTo>
                <a:lnTo>
                  <a:pt x="189781" y="278208"/>
                </a:lnTo>
                <a:lnTo>
                  <a:pt x="125436" y="278208"/>
                </a:lnTo>
                <a:lnTo>
                  <a:pt x="112111" y="277616"/>
                </a:lnTo>
                <a:lnTo>
                  <a:pt x="69751" y="251445"/>
                </a:lnTo>
                <a:lnTo>
                  <a:pt x="49226" y="213806"/>
                </a:lnTo>
                <a:lnTo>
                  <a:pt x="40545" y="175190"/>
                </a:lnTo>
                <a:lnTo>
                  <a:pt x="37510" y="129058"/>
                </a:lnTo>
                <a:lnTo>
                  <a:pt x="38632" y="113249"/>
                </a:lnTo>
                <a:lnTo>
                  <a:pt x="53975" y="72050"/>
                </a:lnTo>
                <a:lnTo>
                  <a:pt x="83335" y="44364"/>
                </a:lnTo>
                <a:lnTo>
                  <a:pt x="108189" y="36062"/>
                </a:lnTo>
                <a:lnTo>
                  <a:pt x="199643" y="36062"/>
                </a:lnTo>
                <a:lnTo>
                  <a:pt x="190230" y="27055"/>
                </a:lnTo>
                <a:lnTo>
                  <a:pt x="155599" y="6729"/>
                </a:lnTo>
                <a:lnTo>
                  <a:pt x="129142" y="603"/>
                </a:lnTo>
                <a:lnTo>
                  <a:pt x="117515" y="0"/>
                </a:lnTo>
                <a:close/>
              </a:path>
              <a:path w="235584" h="314325">
                <a:moveTo>
                  <a:pt x="199643" y="36062"/>
                </a:moveTo>
                <a:lnTo>
                  <a:pt x="108189" y="36062"/>
                </a:lnTo>
                <a:lnTo>
                  <a:pt x="123448" y="37073"/>
                </a:lnTo>
                <a:lnTo>
                  <a:pt x="137605" y="40354"/>
                </a:lnTo>
                <a:lnTo>
                  <a:pt x="172340" y="61891"/>
                </a:lnTo>
                <a:lnTo>
                  <a:pt x="193088" y="96943"/>
                </a:lnTo>
                <a:lnTo>
                  <a:pt x="197639" y="125262"/>
                </a:lnTo>
                <a:lnTo>
                  <a:pt x="197320" y="142287"/>
                </a:lnTo>
                <a:lnTo>
                  <a:pt x="192651" y="187819"/>
                </a:lnTo>
                <a:lnTo>
                  <a:pt x="178526" y="233274"/>
                </a:lnTo>
                <a:lnTo>
                  <a:pt x="145147" y="269699"/>
                </a:lnTo>
                <a:lnTo>
                  <a:pt x="125436" y="278208"/>
                </a:lnTo>
                <a:lnTo>
                  <a:pt x="189781" y="278208"/>
                </a:lnTo>
                <a:lnTo>
                  <a:pt x="216203" y="238551"/>
                </a:lnTo>
                <a:lnTo>
                  <a:pt x="230430" y="190274"/>
                </a:lnTo>
                <a:lnTo>
                  <a:pt x="234970" y="146423"/>
                </a:lnTo>
                <a:lnTo>
                  <a:pt x="235296" y="129058"/>
                </a:lnTo>
                <a:lnTo>
                  <a:pt x="234549" y="114489"/>
                </a:lnTo>
                <a:lnTo>
                  <a:pt x="223099" y="71356"/>
                </a:lnTo>
                <a:lnTo>
                  <a:pt x="200057" y="36459"/>
                </a:lnTo>
                <a:lnTo>
                  <a:pt x="199643" y="3606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1167109" y="6463395"/>
            <a:ext cx="110489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2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1190625" y="244475"/>
            <a:ext cx="9740900" cy="875030"/>
          </a:xfrm>
          <a:custGeom>
            <a:avLst/>
            <a:gdLst/>
            <a:ahLst/>
            <a:cxnLst/>
            <a:rect l="l" t="t" r="r" b="b"/>
            <a:pathLst>
              <a:path w="9740900" h="875030">
                <a:moveTo>
                  <a:pt x="9595104" y="0"/>
                </a:moveTo>
                <a:lnTo>
                  <a:pt x="0" y="0"/>
                </a:lnTo>
                <a:lnTo>
                  <a:pt x="0" y="728979"/>
                </a:lnTo>
                <a:lnTo>
                  <a:pt x="145796" y="874776"/>
                </a:lnTo>
                <a:lnTo>
                  <a:pt x="9740900" y="874776"/>
                </a:lnTo>
                <a:lnTo>
                  <a:pt x="9740900" y="145796"/>
                </a:lnTo>
                <a:lnTo>
                  <a:pt x="9595104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3283077" y="544448"/>
            <a:ext cx="5554345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Γεν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οί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νόνες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ου</a:t>
            </a:r>
            <a:r>
              <a:rPr sz="2400" b="1" i="1" spc="-2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γ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r>
              <a:rPr sz="2400" b="1" i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spc="-7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2400" b="1" i="1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Κυρ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ώ</a:t>
            </a:r>
            <a:r>
              <a:rPr sz="2400" b="1" i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b="1" i="1" spc="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2400" b="1" i="1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19187" y="1816036"/>
            <a:ext cx="1398905" cy="4748530"/>
          </a:xfrm>
          <a:custGeom>
            <a:avLst/>
            <a:gdLst/>
            <a:ahLst/>
            <a:cxnLst/>
            <a:rect l="l" t="t" r="r" b="b"/>
            <a:pathLst>
              <a:path w="1398905" h="4748530">
                <a:moveTo>
                  <a:pt x="0" y="4748276"/>
                </a:moveTo>
                <a:lnTo>
                  <a:pt x="1398524" y="4748276"/>
                </a:lnTo>
                <a:lnTo>
                  <a:pt x="1398524" y="0"/>
                </a:lnTo>
                <a:lnTo>
                  <a:pt x="0" y="0"/>
                </a:lnTo>
                <a:lnTo>
                  <a:pt x="0" y="4748276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187907" y="3849242"/>
            <a:ext cx="1164590" cy="7181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89230" marR="5080" indent="-177165" algn="just">
              <a:lnSpc>
                <a:spcPct val="100000"/>
              </a:lnSpc>
            </a:pP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πι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ήσ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ις </a:t>
            </a:r>
            <a:r>
              <a:rPr sz="1600" b="1" spc="-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φ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6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ά π</a:t>
            </a:r>
            <a:r>
              <a:rPr sz="1600" b="1" spc="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600" b="1" spc="-15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600" b="1" dirty="0">
                <a:solidFill>
                  <a:srgbClr val="FFFFFF"/>
                </a:solidFill>
                <a:latin typeface="Calibri"/>
                <a:cs typeface="Calibri"/>
              </a:rPr>
              <a:t>ωπα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136650" y="1217675"/>
            <a:ext cx="1381125" cy="492125"/>
          </a:xfrm>
          <a:custGeom>
            <a:avLst/>
            <a:gdLst/>
            <a:ahLst/>
            <a:cxnLst/>
            <a:rect l="l" t="t" r="r" b="b"/>
            <a:pathLst>
              <a:path w="1381125" h="492125">
                <a:moveTo>
                  <a:pt x="0" y="492125"/>
                </a:moveTo>
                <a:lnTo>
                  <a:pt x="1381125" y="492125"/>
                </a:lnTo>
                <a:lnTo>
                  <a:pt x="1381125" y="0"/>
                </a:lnTo>
                <a:lnTo>
                  <a:pt x="0" y="0"/>
                </a:lnTo>
                <a:lnTo>
                  <a:pt x="0" y="492125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1340358" y="1258824"/>
            <a:ext cx="99949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267970">
              <a:lnSpc>
                <a:spcPct val="100000"/>
              </a:lnSpc>
            </a:pP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ος ε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χ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500" b="1" spc="-10" dirty="0">
                <a:solidFill>
                  <a:srgbClr val="FFFFFF"/>
                </a:solidFill>
                <a:latin typeface="Calibri"/>
                <a:cs typeface="Calibri"/>
              </a:rPr>
              <a:t>σ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ης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2540000" y="1243075"/>
            <a:ext cx="8264525" cy="4789805"/>
          </a:xfrm>
          <a:custGeom>
            <a:avLst/>
            <a:gdLst/>
            <a:ahLst/>
            <a:cxnLst/>
            <a:rect l="l" t="t" r="r" b="b"/>
            <a:pathLst>
              <a:path w="8264525" h="4789805">
                <a:moveTo>
                  <a:pt x="0" y="4789424"/>
                </a:moveTo>
                <a:lnTo>
                  <a:pt x="8264525" y="4789424"/>
                </a:lnTo>
                <a:lnTo>
                  <a:pt x="8264525" y="0"/>
                </a:lnTo>
                <a:lnTo>
                  <a:pt x="0" y="0"/>
                </a:lnTo>
                <a:lnTo>
                  <a:pt x="0" y="4789424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330325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25" dirty="0"/>
              <a:t>(</a:t>
            </a:r>
            <a:r>
              <a:rPr dirty="0">
                <a:latin typeface="Calibri"/>
                <a:cs typeface="Calibri"/>
              </a:rPr>
              <a:t>c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0" dirty="0">
                <a:latin typeface="Calibri"/>
                <a:cs typeface="Calibri"/>
              </a:rPr>
              <a:t>r</a:t>
            </a:r>
            <a:r>
              <a:rPr dirty="0">
                <a:latin typeface="Calibri"/>
                <a:cs typeface="Calibri"/>
              </a:rPr>
              <a:t>f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w</a:t>
            </a:r>
            <a:r>
              <a:rPr spc="-5" dirty="0">
                <a:latin typeface="Calibri"/>
                <a:cs typeface="Calibri"/>
              </a:rPr>
              <a:t>)</a:t>
            </a:r>
            <a:r>
              <a:rPr spc="5" dirty="0">
                <a:latin typeface="Calibri"/>
                <a:cs typeface="Calibri"/>
              </a:rPr>
              <a:t> </a:t>
            </a:r>
            <a:r>
              <a:rPr spc="-10" dirty="0"/>
              <a:t>από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5" dirty="0"/>
              <a:t>ις</a:t>
            </a:r>
            <a:r>
              <a:rPr dirty="0"/>
              <a:t> </a:t>
            </a:r>
            <a:r>
              <a:rPr spc="-25" dirty="0"/>
              <a:t>9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dirty="0"/>
              <a:t>μ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  <a:r>
              <a:rPr dirty="0">
                <a:latin typeface="Calibri"/>
                <a:cs typeface="Calibri"/>
              </a:rPr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5</a:t>
            </a:r>
            <a:r>
              <a:rPr dirty="0"/>
              <a:t>:</a:t>
            </a:r>
            <a:r>
              <a:rPr spc="-20" dirty="0"/>
              <a:t>00</a:t>
            </a:r>
            <a:r>
              <a:rPr dirty="0">
                <a:latin typeface="Calibri"/>
                <a:cs typeface="Calibri"/>
              </a:rPr>
              <a:t>.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η</a:t>
            </a:r>
            <a:r>
              <a:rPr spc="10" dirty="0"/>
              <a:t> </a:t>
            </a:r>
            <a:r>
              <a:rPr spc="-10" dirty="0"/>
              <a:t>απα</a:t>
            </a:r>
            <a:r>
              <a:rPr spc="-5" dirty="0"/>
              <a:t>γόρ</a:t>
            </a:r>
            <a:r>
              <a:rPr spc="-25" dirty="0"/>
              <a:t>ευ</a:t>
            </a:r>
            <a:r>
              <a:rPr spc="-10" dirty="0"/>
              <a:t>ση</a:t>
            </a:r>
            <a:r>
              <a:rPr spc="5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7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5" dirty="0"/>
              <a:t>ν.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Δ</a:t>
            </a:r>
            <a:r>
              <a:rPr spc="-10" dirty="0"/>
              <a:t>ια</a:t>
            </a:r>
            <a:r>
              <a:rPr spc="-25" dirty="0"/>
              <a:t>τ</a:t>
            </a:r>
            <a:r>
              <a:rPr spc="-10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45" dirty="0"/>
              <a:t> 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5" dirty="0"/>
              <a:t>π</a:t>
            </a:r>
            <a:r>
              <a:rPr spc="-25" dirty="0"/>
              <a:t>ε</a:t>
            </a:r>
            <a:r>
              <a:rPr spc="-5" dirty="0"/>
              <a:t>ρι</a:t>
            </a:r>
            <a:r>
              <a:rPr dirty="0"/>
              <a:t>ο</a:t>
            </a:r>
            <a:r>
              <a:rPr spc="-5" dirty="0"/>
              <a:t>ρ</a:t>
            </a:r>
            <a:r>
              <a:rPr spc="-10" dirty="0"/>
              <a:t>ισμ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ινήσ</a:t>
            </a:r>
            <a:r>
              <a:rPr spc="-20" dirty="0"/>
              <a:t>εω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υ</a:t>
            </a:r>
            <a:r>
              <a:rPr spc="-10" dirty="0"/>
              <a:t>π</a:t>
            </a:r>
            <a:r>
              <a:rPr spc="-5" dirty="0"/>
              <a:t>οχρ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4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6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</a:t>
            </a:r>
            <a:r>
              <a:rPr spc="-20" dirty="0"/>
              <a:t>3033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20" dirty="0"/>
              <a:t>Έ</a:t>
            </a:r>
            <a:r>
              <a:rPr spc="-10" dirty="0"/>
              <a:t>να</a:t>
            </a:r>
            <a:r>
              <a:rPr dirty="0"/>
              <a:t>ρ</a:t>
            </a:r>
            <a:r>
              <a:rPr spc="-10" dirty="0"/>
              <a:t>ξη</a:t>
            </a:r>
            <a:r>
              <a:rPr spc="1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-5" dirty="0"/>
              <a:t>ς,</a:t>
            </a:r>
            <a:r>
              <a:rPr spc="30" dirty="0"/>
              <a:t> </a:t>
            </a:r>
            <a:r>
              <a:rPr spc="-10" dirty="0"/>
              <a:t>από</a:t>
            </a:r>
            <a:r>
              <a:rPr spc="45" dirty="0"/>
              <a:t> </a:t>
            </a:r>
            <a:r>
              <a:rPr spc="-5" dirty="0"/>
              <a:t>Δ</a:t>
            </a:r>
            <a:r>
              <a:rPr spc="-25" dirty="0"/>
              <a:t>ευτέ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45" dirty="0"/>
              <a:t> </a:t>
            </a:r>
            <a:r>
              <a:rPr spc="-20" dirty="0"/>
              <a:t>1</a:t>
            </a:r>
            <a:r>
              <a:rPr spc="-10" dirty="0"/>
              <a:t>8</a:t>
            </a:r>
            <a:r>
              <a:rPr spc="5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5" dirty="0"/>
              <a:t>υ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5" dirty="0"/>
              <a:t>ν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25" dirty="0"/>
              <a:t>τ</a:t>
            </a:r>
            <a:r>
              <a:rPr spc="-10" dirty="0"/>
              <a:t>ην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ια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35" dirty="0"/>
              <a:t> </a:t>
            </a:r>
            <a:r>
              <a:rPr spc="-20" dirty="0"/>
              <a:t>2</a:t>
            </a:r>
            <a:r>
              <a:rPr spc="-10" dirty="0"/>
              <a:t>4</a:t>
            </a:r>
            <a:r>
              <a:rPr spc="30" dirty="0"/>
              <a:t> </a:t>
            </a:r>
            <a:r>
              <a:rPr dirty="0"/>
              <a:t>Ι</a:t>
            </a:r>
            <a:r>
              <a:rPr spc="-10" dirty="0"/>
              <a:t>αν</a:t>
            </a:r>
            <a:r>
              <a:rPr dirty="0"/>
              <a:t>ο</a:t>
            </a:r>
            <a:r>
              <a:rPr spc="-25" dirty="0"/>
              <a:t>υ</a:t>
            </a:r>
            <a:r>
              <a:rPr spc="-10" dirty="0"/>
              <a:t>α</a:t>
            </a:r>
            <a:r>
              <a:rPr dirty="0"/>
              <a:t>ρ</a:t>
            </a:r>
            <a:r>
              <a:rPr spc="-5" dirty="0"/>
              <a:t>ί</a:t>
            </a:r>
            <a:r>
              <a:rPr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Ωρ</a:t>
            </a:r>
            <a:r>
              <a:rPr spc="-10" dirty="0"/>
              <a:t>ά</a:t>
            </a:r>
            <a:r>
              <a:rPr dirty="0"/>
              <a:t>ρ</a:t>
            </a:r>
            <a:r>
              <a:rPr spc="-10" dirty="0"/>
              <a:t>ιο</a:t>
            </a:r>
            <a:r>
              <a:rPr spc="-20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γίας</a:t>
            </a:r>
            <a:r>
              <a:rPr spc="45" dirty="0"/>
              <a:t> </a:t>
            </a:r>
            <a:r>
              <a:rPr dirty="0"/>
              <a:t>(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αι</a:t>
            </a:r>
            <a:r>
              <a:rPr spc="-5" dirty="0"/>
              <a:t>ρ</a:t>
            </a:r>
            <a:r>
              <a:rPr spc="-25" dirty="0"/>
              <a:t>ετ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5" dirty="0"/>
              <a:t>ό)</a:t>
            </a:r>
            <a:r>
              <a:rPr spc="25" dirty="0"/>
              <a:t> 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25" dirty="0"/>
              <a:t>7</a:t>
            </a:r>
            <a:r>
              <a:rPr dirty="0"/>
              <a:t>: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10" dirty="0"/>
              <a:t>π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8</a:t>
            </a:r>
            <a:r>
              <a:rPr spc="50" dirty="0"/>
              <a:t>:</a:t>
            </a:r>
            <a:r>
              <a:rPr spc="-20" dirty="0">
                <a:latin typeface="Calibri"/>
                <a:cs typeface="Calibri"/>
              </a:rPr>
              <a:t>0</a:t>
            </a:r>
            <a:r>
              <a:rPr spc="-10" dirty="0">
                <a:latin typeface="Calibri"/>
                <a:cs typeface="Calibri"/>
              </a:rPr>
              <a:t>0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10" dirty="0"/>
              <a:t>μ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>
                <a:latin typeface="Calibri"/>
                <a:cs typeface="Calibri"/>
              </a:rPr>
              <a:t>.</a:t>
            </a:r>
          </a:p>
          <a:p>
            <a:pPr marL="1330325" marR="135890" indent="-17716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</a:t>
            </a:r>
            <a:r>
              <a:rPr spc="3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</a:t>
            </a:r>
            <a:r>
              <a:rPr spc="25" dirty="0"/>
              <a:t> </a:t>
            </a:r>
            <a:r>
              <a:rPr spc="-5" dirty="0">
                <a:latin typeface="Calibri"/>
                <a:cs typeface="Calibri"/>
              </a:rPr>
              <a:t>SM</a:t>
            </a:r>
            <a:r>
              <a:rPr spc="-10" dirty="0">
                <a:latin typeface="Calibri"/>
                <a:cs typeface="Calibri"/>
              </a:rPr>
              <a:t>S</a:t>
            </a:r>
            <a:r>
              <a:rPr spc="-20" dirty="0">
                <a:latin typeface="Calibri"/>
                <a:cs typeface="Calibri"/>
              </a:rPr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</a:t>
            </a:r>
            <a:r>
              <a:rPr spc="-10" dirty="0"/>
              <a:t>3</a:t>
            </a:r>
            <a:r>
              <a:rPr spc="75" dirty="0"/>
              <a:t> </a:t>
            </a:r>
            <a:r>
              <a:rPr spc="-10" dirty="0"/>
              <a:t>με</a:t>
            </a:r>
            <a:r>
              <a:rPr spc="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 </a:t>
            </a:r>
            <a:r>
              <a:rPr spc="-25" dirty="0"/>
              <a:t>ε</a:t>
            </a:r>
            <a:r>
              <a:rPr spc="-10" dirty="0"/>
              <a:t>πιλ</a:t>
            </a:r>
            <a:r>
              <a:rPr spc="-5" dirty="0"/>
              <a:t>ο</a:t>
            </a:r>
            <a:r>
              <a:rPr spc="-10" dirty="0"/>
              <a:t>γή</a:t>
            </a:r>
            <a:r>
              <a:rPr spc="15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«Μ</a:t>
            </a:r>
            <a:r>
              <a:rPr spc="-25" dirty="0"/>
              <a:t>ετ</a:t>
            </a:r>
            <a:r>
              <a:rPr spc="-10" dirty="0"/>
              <a:t>άβαση</a:t>
            </a:r>
            <a:r>
              <a:rPr spc="40" dirty="0"/>
              <a:t> </a:t>
            </a:r>
            <a:r>
              <a:rPr spc="-10" dirty="0"/>
              <a:t>σε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λ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ρ</a:t>
            </a:r>
            <a:r>
              <a:rPr spc="-10" dirty="0"/>
              <a:t>γία</a:t>
            </a:r>
            <a:r>
              <a:rPr spc="4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άσ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10" dirty="0"/>
              <a:t>μα π</a:t>
            </a:r>
            <a:r>
              <a:rPr spc="-5" dirty="0"/>
              <a:t>ρο</a:t>
            </a:r>
            <a:r>
              <a:rPr spc="-10" dirty="0"/>
              <a:t>μηθ</a:t>
            </a:r>
            <a:r>
              <a:rPr spc="-20" dirty="0"/>
              <a:t>ε</a:t>
            </a:r>
            <a:r>
              <a:rPr spc="-5" dirty="0"/>
              <a:t>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αγαθ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20" dirty="0"/>
              <a:t>ώ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ανάγ</a:t>
            </a:r>
            <a:r>
              <a:rPr spc="-20" dirty="0"/>
              <a:t>κ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dirty="0"/>
              <a:t>(</a:t>
            </a:r>
            <a:r>
              <a:rPr spc="-10" dirty="0"/>
              <a:t>σ</a:t>
            </a:r>
            <a:r>
              <a:rPr dirty="0"/>
              <a:t>ο</a:t>
            </a:r>
            <a:r>
              <a:rPr spc="-25" dirty="0"/>
              <a:t>ύ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ρ</a:t>
            </a:r>
            <a:r>
              <a:rPr spc="25" dirty="0"/>
              <a:t> </a:t>
            </a:r>
            <a:r>
              <a:rPr spc="-10" dirty="0"/>
              <a:t>μά</a:t>
            </a:r>
            <a:r>
              <a:rPr spc="-5"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,</a:t>
            </a:r>
            <a:r>
              <a:rPr spc="50" dirty="0"/>
              <a:t> </a:t>
            </a:r>
            <a:r>
              <a:rPr spc="-10" dirty="0"/>
              <a:t>μίνι</a:t>
            </a:r>
            <a:r>
              <a:rPr spc="-5" dirty="0"/>
              <a:t> </a:t>
            </a:r>
            <a:r>
              <a:rPr spc="-10" dirty="0"/>
              <a:t>μά</a:t>
            </a:r>
            <a:r>
              <a:rPr dirty="0"/>
              <a:t>ρ</a:t>
            </a:r>
            <a:r>
              <a:rPr spc="-20" dirty="0"/>
              <a:t>κ</a:t>
            </a:r>
            <a:r>
              <a:rPr spc="-25" dirty="0"/>
              <a:t>ετ</a:t>
            </a:r>
            <a:r>
              <a:rPr spc="-5" dirty="0"/>
              <a:t>)»,</a:t>
            </a:r>
            <a:r>
              <a:rPr spc="30" dirty="0"/>
              <a:t> 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10" dirty="0"/>
              <a:t>με</a:t>
            </a:r>
            <a:r>
              <a:rPr spc="-15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25" dirty="0"/>
              <a:t> 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τυ</a:t>
            </a:r>
            <a:r>
              <a:rPr spc="-10" dirty="0"/>
              <a:t>π</a:t>
            </a:r>
            <a:r>
              <a:rPr spc="50" dirty="0"/>
              <a:t>ο</a:t>
            </a:r>
            <a:r>
              <a:rPr dirty="0">
                <a:latin typeface="Calibri"/>
                <a:cs typeface="Calibri"/>
              </a:rPr>
              <a:t>-</a:t>
            </a:r>
            <a:r>
              <a:rPr spc="-10" dirty="0"/>
              <a:t>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90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20" dirty="0"/>
              <a:t> </a:t>
            </a:r>
            <a:r>
              <a:rPr spc="-10" dirty="0"/>
              <a:t>ή με</a:t>
            </a:r>
            <a:r>
              <a:rPr spc="-15" dirty="0"/>
              <a:t> 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γ</a:t>
            </a:r>
            <a:r>
              <a:rPr dirty="0"/>
              <a:t>ρ</a:t>
            </a:r>
            <a:r>
              <a:rPr spc="-10" dirty="0"/>
              <a:t>α</a:t>
            </a:r>
            <a:r>
              <a:rPr spc="-5" dirty="0"/>
              <a:t>φ</a:t>
            </a:r>
            <a:r>
              <a:rPr spc="-10" dirty="0"/>
              <a:t>η β</a:t>
            </a:r>
            <a:r>
              <a:rPr spc="-25" dirty="0"/>
              <a:t>ε</a:t>
            </a:r>
            <a:r>
              <a:rPr spc="-10" dirty="0"/>
              <a:t>βαί</a:t>
            </a:r>
            <a:r>
              <a:rPr spc="-20" dirty="0"/>
              <a:t>ω</a:t>
            </a:r>
            <a:r>
              <a:rPr spc="-10" dirty="0"/>
              <a:t>ση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ίνησης</a:t>
            </a:r>
          </a:p>
          <a:p>
            <a:pPr marL="1153795">
              <a:lnSpc>
                <a:spcPct val="100000"/>
              </a:lnSpc>
            </a:pPr>
            <a:r>
              <a:rPr spc="125" dirty="0">
                <a:latin typeface="Wingdings"/>
                <a:cs typeface="Wingdings"/>
              </a:rPr>
              <a:t></a:t>
            </a:r>
            <a:r>
              <a:rPr spc="-10" dirty="0"/>
              <a:t>Ο</a:t>
            </a:r>
            <a:r>
              <a:rPr dirty="0"/>
              <a:t> 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65" dirty="0"/>
              <a:t> </a:t>
            </a:r>
            <a:r>
              <a:rPr spc="-5" dirty="0"/>
              <a:t>ο</a:t>
            </a:r>
            <a:r>
              <a:rPr spc="-10" dirty="0"/>
              <a:t>φ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να</a:t>
            </a:r>
            <a:r>
              <a:rPr spc="15" dirty="0"/>
              <a:t> </a:t>
            </a:r>
            <a:r>
              <a:rPr spc="-20" dirty="0"/>
              <a:t>δ</a:t>
            </a:r>
            <a:r>
              <a:rPr spc="-10" dirty="0"/>
              <a:t>ια</a:t>
            </a:r>
            <a:r>
              <a:rPr spc="-20" dirty="0"/>
              <a:t>τ</a:t>
            </a:r>
            <a:r>
              <a:rPr spc="-15" dirty="0"/>
              <a:t>η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5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ή</a:t>
            </a:r>
            <a:r>
              <a:rPr spc="-10" dirty="0"/>
              <a:t>ν</a:t>
            </a:r>
            <a:r>
              <a:rPr spc="-25" dirty="0"/>
              <a:t>υ</a:t>
            </a:r>
            <a:r>
              <a:rPr spc="-10" dirty="0"/>
              <a:t>μα</a:t>
            </a:r>
            <a:r>
              <a:rPr spc="40" dirty="0"/>
              <a:t> </a:t>
            </a:r>
            <a:r>
              <a:rPr spc="-10" dirty="0"/>
              <a:t>που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25" dirty="0"/>
              <a:t>ε</a:t>
            </a:r>
            <a:r>
              <a:rPr spc="-10" dirty="0"/>
              <a:t>ίλ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65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ο</a:t>
            </a:r>
            <a:r>
              <a:rPr spc="5" dirty="0"/>
              <a:t> </a:t>
            </a:r>
            <a:r>
              <a:rPr spc="-25" dirty="0"/>
              <a:t>13033</a:t>
            </a:r>
            <a:r>
              <a:rPr spc="-5" dirty="0"/>
              <a:t>,</a:t>
            </a:r>
            <a:r>
              <a:rPr spc="7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20" dirty="0"/>
              <a:t>κ</a:t>
            </a:r>
            <a:r>
              <a:rPr spc="-25" dirty="0"/>
              <a:t>ε</a:t>
            </a:r>
            <a:r>
              <a:rPr spc="-10" dirty="0"/>
              <a:t>ιμ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30" dirty="0"/>
              <a:t> </a:t>
            </a:r>
            <a:r>
              <a:rPr spc="-10" dirty="0"/>
              <a:t>να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απ</a:t>
            </a:r>
            <a:r>
              <a:rPr spc="-5" dirty="0"/>
              <a:t>ο</a:t>
            </a:r>
            <a:r>
              <a:rPr spc="-20" dirty="0"/>
              <a:t>δ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ν</a:t>
            </a:r>
            <a:r>
              <a:rPr spc="-25" dirty="0"/>
              <a:t>ύετ</a:t>
            </a:r>
            <a:r>
              <a:rPr spc="-10" dirty="0"/>
              <a:t>αι</a:t>
            </a:r>
            <a:r>
              <a:rPr spc="90" dirty="0"/>
              <a:t> </a:t>
            </a:r>
            <a:r>
              <a:rPr spc="-10" dirty="0"/>
              <a:t>η </a:t>
            </a:r>
            <a:r>
              <a:rPr spc="-20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15" dirty="0"/>
              <a:t> 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10" dirty="0"/>
              <a:t>ίνησης</a:t>
            </a:r>
            <a:r>
              <a:rPr spc="6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b="1" spc="-5" dirty="0">
                <a:latin typeface="Calibri"/>
                <a:cs typeface="Calibri"/>
              </a:rPr>
              <a:t>Δ</a:t>
            </a:r>
            <a:r>
              <a:rPr b="1" dirty="0">
                <a:latin typeface="Calibri"/>
                <a:cs typeface="Calibri"/>
              </a:rPr>
              <a:t>ι</a:t>
            </a:r>
            <a:r>
              <a:rPr b="1" spc="-20" dirty="0">
                <a:latin typeface="Calibri"/>
                <a:cs typeface="Calibri"/>
              </a:rPr>
              <a:t>ά</a:t>
            </a:r>
            <a:r>
              <a:rPr b="1" spc="-10" dirty="0">
                <a:latin typeface="Calibri"/>
                <a:cs typeface="Calibri"/>
              </a:rPr>
              <a:t>ρκ</a:t>
            </a:r>
            <a:r>
              <a:rPr b="1" dirty="0">
                <a:latin typeface="Calibri"/>
                <a:cs typeface="Calibri"/>
              </a:rPr>
              <a:t>ει</a:t>
            </a:r>
            <a:r>
              <a:rPr b="1" spc="-10" dirty="0">
                <a:latin typeface="Calibri"/>
                <a:cs typeface="Calibri"/>
              </a:rPr>
              <a:t>α</a:t>
            </a:r>
            <a:r>
              <a:rPr b="1" spc="-40" dirty="0">
                <a:latin typeface="Calibri"/>
                <a:cs typeface="Calibri"/>
              </a:rPr>
              <a:t> </a:t>
            </a:r>
            <a:r>
              <a:rPr b="1" spc="-10" dirty="0">
                <a:latin typeface="Calibri"/>
                <a:cs typeface="Calibri"/>
              </a:rPr>
              <a:t>2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b="1" spc="-5" dirty="0">
                <a:latin typeface="Calibri"/>
                <a:cs typeface="Calibri"/>
              </a:rPr>
              <a:t>ω</a:t>
            </a:r>
            <a:r>
              <a:rPr b="1" spc="-10" dirty="0">
                <a:latin typeface="Calibri"/>
                <a:cs typeface="Calibri"/>
              </a:rPr>
              <a:t>ρ</a:t>
            </a:r>
            <a:r>
              <a:rPr b="1" spc="-5" dirty="0">
                <a:latin typeface="Calibri"/>
                <a:cs typeface="Calibri"/>
              </a:rPr>
              <a:t>ώ</a:t>
            </a:r>
            <a:r>
              <a:rPr b="1" spc="-10" dirty="0">
                <a:latin typeface="Calibri"/>
                <a:cs typeface="Calibri"/>
              </a:rPr>
              <a:t>ν</a:t>
            </a:r>
            <a:r>
              <a:rPr b="1" spc="5" dirty="0">
                <a:latin typeface="Calibri"/>
                <a:cs typeface="Calibri"/>
              </a:rPr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20" dirty="0"/>
              <a:t> 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ία</a:t>
            </a:r>
            <a:r>
              <a:rPr spc="20" dirty="0"/>
              <a:t> </a:t>
            </a:r>
            <a:r>
              <a:rPr spc="-10" dirty="0"/>
              <a:t>ο</a:t>
            </a:r>
            <a:r>
              <a:rPr spc="-20" dirty="0"/>
              <a:t> 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αναλ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10" dirty="0"/>
              <a:t>ής</a:t>
            </a:r>
            <a:r>
              <a:rPr spc="90" dirty="0"/>
              <a:t> </a:t>
            </a:r>
            <a:r>
              <a:rPr spc="-20" dirty="0"/>
              <a:t>δ</a:t>
            </a:r>
            <a:r>
              <a:rPr spc="-25" dirty="0"/>
              <a:t>ύ</a:t>
            </a:r>
            <a:r>
              <a:rPr spc="-10" dirty="0"/>
              <a:t>να</a:t>
            </a:r>
            <a:r>
              <a:rPr spc="-20" dirty="0"/>
              <a:t>τ</a:t>
            </a:r>
            <a:r>
              <a:rPr spc="-10" dirty="0"/>
              <a:t>αι</a:t>
            </a:r>
            <a:r>
              <a:rPr spc="70" dirty="0"/>
              <a:t> </a:t>
            </a:r>
            <a:r>
              <a:rPr spc="-10" dirty="0"/>
              <a:t>να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ρ</a:t>
            </a:r>
            <a:r>
              <a:rPr spc="-10" dirty="0"/>
              <a:t>αγμα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π</a:t>
            </a:r>
            <a:r>
              <a:rPr spc="-5" dirty="0"/>
              <a:t>οι</a:t>
            </a:r>
            <a:r>
              <a:rPr spc="-20" dirty="0"/>
              <a:t>ε</a:t>
            </a:r>
            <a:r>
              <a:rPr spc="-5" dirty="0"/>
              <a:t>ί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</a:t>
            </a:r>
            <a:r>
              <a:rPr spc="-10" dirty="0"/>
              <a:t>ή</a:t>
            </a:r>
            <a:r>
              <a:rPr spc="1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ναλλαγή,</a:t>
            </a:r>
            <a:r>
              <a:rPr spc="50" dirty="0"/>
              <a:t> </a:t>
            </a:r>
            <a:r>
              <a:rPr spc="-10" dirty="0"/>
              <a:t>με</a:t>
            </a:r>
          </a:p>
          <a:p>
            <a:pPr marL="1330325">
              <a:lnSpc>
                <a:spcPct val="100000"/>
              </a:lnSpc>
            </a:pPr>
            <a:r>
              <a:rPr spc="-10" dirty="0"/>
              <a:t>σ</a:t>
            </a:r>
            <a:r>
              <a:rPr spc="-20" dirty="0"/>
              <a:t>υ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ρι</a:t>
            </a:r>
            <a:r>
              <a:rPr spc="-20" dirty="0"/>
              <a:t>τ</a:t>
            </a:r>
            <a:r>
              <a:rPr spc="-5" dirty="0"/>
              <a:t>ι</a:t>
            </a:r>
            <a:r>
              <a:rPr spc="-20" dirty="0"/>
              <a:t>κ</a:t>
            </a:r>
            <a:r>
              <a:rPr spc="-10" dirty="0"/>
              <a:t>ό</a:t>
            </a:r>
            <a:r>
              <a:rPr spc="25" dirty="0"/>
              <a:t> </a:t>
            </a:r>
            <a:r>
              <a:rPr spc="-10" dirty="0"/>
              <a:t>χ</a:t>
            </a:r>
            <a:r>
              <a:rPr spc="-5" dirty="0"/>
              <a:t>ρονι</a:t>
            </a:r>
            <a:r>
              <a:rPr spc="-25" dirty="0"/>
              <a:t>κ</a:t>
            </a:r>
            <a:r>
              <a:rPr spc="-10" dirty="0"/>
              <a:t>ό</a:t>
            </a:r>
            <a:r>
              <a:rPr spc="5" dirty="0"/>
              <a:t> </a:t>
            </a:r>
            <a:r>
              <a:rPr spc="-10" dirty="0"/>
              <a:t>σ</a:t>
            </a:r>
            <a:r>
              <a:rPr spc="-20" dirty="0"/>
              <a:t>η</a:t>
            </a:r>
            <a:r>
              <a:rPr spc="-10" dirty="0"/>
              <a:t>μ</a:t>
            </a:r>
            <a:r>
              <a:rPr spc="-25" dirty="0"/>
              <a:t>ε</a:t>
            </a:r>
            <a:r>
              <a:rPr spc="-10" dirty="0"/>
              <a:t>ίο</a:t>
            </a:r>
            <a:r>
              <a:rPr spc="25" dirty="0"/>
              <a:t> </a:t>
            </a:r>
            <a:r>
              <a:rPr spc="-25" dirty="0"/>
              <a:t>τ</a:t>
            </a:r>
            <a:r>
              <a:rPr spc="-15" dirty="0"/>
              <a:t>η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ώ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15" dirty="0"/>
              <a:t> </a:t>
            </a:r>
            <a:r>
              <a:rPr spc="-10" dirty="0"/>
              <a:t>απ</a:t>
            </a:r>
            <a:r>
              <a:rPr spc="-5" dirty="0"/>
              <a:t>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λής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έ</a:t>
            </a:r>
            <a:r>
              <a:rPr spc="-10" dirty="0"/>
              <a:t>γ</a:t>
            </a:r>
            <a:r>
              <a:rPr spc="-20" dirty="0"/>
              <a:t>κ</a:t>
            </a:r>
            <a:r>
              <a:rPr spc="-5" dirty="0"/>
              <a:t>ρ</a:t>
            </a:r>
            <a:r>
              <a:rPr spc="-10" dirty="0"/>
              <a:t>ισης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μη</a:t>
            </a:r>
            <a:r>
              <a:rPr spc="-20" dirty="0"/>
              <a:t>ν</a:t>
            </a:r>
            <a:r>
              <a:rPr spc="-25" dirty="0"/>
              <a:t>ύ</a:t>
            </a:r>
            <a:r>
              <a:rPr spc="-10" dirty="0"/>
              <a:t>μα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5" dirty="0"/>
              <a:t>ετ</a:t>
            </a:r>
            <a:r>
              <a:rPr spc="-10" dirty="0"/>
              <a:t>α</a:t>
            </a:r>
            <a:r>
              <a:rPr spc="-20" dirty="0"/>
              <a:t>κ</a:t>
            </a:r>
            <a:r>
              <a:rPr spc="-5" dirty="0"/>
              <a:t>ίν</a:t>
            </a:r>
            <a:r>
              <a:rPr spc="-20" dirty="0"/>
              <a:t>η</a:t>
            </a:r>
            <a:r>
              <a:rPr spc="-10" dirty="0"/>
              <a:t>σης</a:t>
            </a:r>
            <a:r>
              <a:rPr spc="90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30325" marR="83820" indent="-17653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5" dirty="0"/>
              <a:t>ς:</a:t>
            </a:r>
            <a:r>
              <a:rPr spc="10" dirty="0"/>
              <a:t> </a:t>
            </a:r>
            <a:r>
              <a:rPr spc="-25" dirty="0"/>
              <a:t>τέ</a:t>
            </a:r>
            <a:r>
              <a:rPr spc="-10" dirty="0"/>
              <a:t>σ</a:t>
            </a:r>
            <a:r>
              <a:rPr spc="-5" dirty="0"/>
              <a:t>σ</a:t>
            </a:r>
            <a:r>
              <a:rPr spc="-25" dirty="0"/>
              <a:t>ε</a:t>
            </a:r>
            <a:r>
              <a:rPr spc="-5" dirty="0"/>
              <a:t>ρ</a:t>
            </a:r>
            <a:r>
              <a:rPr spc="-10" dirty="0"/>
              <a:t>α</a:t>
            </a:r>
            <a:r>
              <a:rPr spc="65" dirty="0"/>
              <a:t> </a:t>
            </a:r>
            <a:r>
              <a:rPr dirty="0"/>
              <a:t>(</a:t>
            </a:r>
            <a:r>
              <a:rPr spc="-20" dirty="0"/>
              <a:t>4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μα</a:t>
            </a:r>
            <a:r>
              <a:rPr spc="20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25" dirty="0"/>
              <a:t>έ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0" dirty="0"/>
              <a:t>10</a:t>
            </a:r>
            <a:r>
              <a:rPr spc="-10" dirty="0"/>
              <a:t>0</a:t>
            </a:r>
            <a:r>
              <a:rPr spc="8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5" dirty="0"/>
              <a:t>μ.</a:t>
            </a:r>
            <a:r>
              <a:rPr spc="5" dirty="0"/>
              <a:t> </a:t>
            </a:r>
            <a:r>
              <a:rPr spc="-20" dirty="0"/>
              <a:t>Γ</a:t>
            </a:r>
            <a:r>
              <a:rPr spc="-10" dirty="0"/>
              <a:t>ια</a:t>
            </a:r>
            <a:r>
              <a:rPr spc="2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ήμα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90" dirty="0"/>
              <a:t> </a:t>
            </a:r>
            <a:r>
              <a:rPr spc="-10" dirty="0"/>
              <a:t>άνω</a:t>
            </a:r>
            <a:r>
              <a:rPr spc="-5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25" dirty="0"/>
              <a:t>1</a:t>
            </a:r>
            <a:r>
              <a:rPr spc="-20" dirty="0"/>
              <a:t>0</a:t>
            </a:r>
            <a:r>
              <a:rPr spc="-10" dirty="0"/>
              <a:t>0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έ</a:t>
            </a:r>
            <a:r>
              <a:rPr spc="-10" dirty="0"/>
              <a:t>να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μο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-5" dirty="0"/>
              <a:t> </a:t>
            </a:r>
            <a:r>
              <a:rPr spc="-20" dirty="0"/>
              <a:t>κ</a:t>
            </a:r>
            <a:r>
              <a:rPr spc="-10" dirty="0"/>
              <a:t>άθε</a:t>
            </a:r>
            <a:r>
              <a:rPr spc="3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3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5" dirty="0"/>
              <a:t> </a:t>
            </a:r>
            <a:r>
              <a:rPr spc="-25" dirty="0"/>
              <a:t>ε</a:t>
            </a:r>
            <a:r>
              <a:rPr spc="-10" dirty="0"/>
              <a:t>πιπλ</a:t>
            </a:r>
            <a:r>
              <a:rPr spc="-20" dirty="0"/>
              <a:t>έ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dirty="0"/>
              <a:t> </a:t>
            </a:r>
            <a:r>
              <a:rPr spc="35" dirty="0"/>
              <a:t> </a:t>
            </a:r>
            <a:r>
              <a:rPr dirty="0"/>
              <a:t>(</a:t>
            </a:r>
            <a:r>
              <a:rPr spc="-10" dirty="0"/>
              <a:t>από</a:t>
            </a:r>
            <a:r>
              <a:rPr spc="5" dirty="0"/>
              <a:t> </a:t>
            </a:r>
            <a:r>
              <a:rPr spc="-10" dirty="0"/>
              <a:t>1</a:t>
            </a:r>
            <a:r>
              <a:rPr spc="5" dirty="0"/>
              <a:t> </a:t>
            </a:r>
            <a:r>
              <a:rPr spc="-10" dirty="0"/>
              <a:t>ά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μ</a:t>
            </a:r>
            <a:r>
              <a:rPr dirty="0"/>
              <a:t>ο</a:t>
            </a:r>
            <a:r>
              <a:rPr spc="-20" dirty="0"/>
              <a:t>/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1</a:t>
            </a:r>
            <a:r>
              <a:rPr spc="-10" dirty="0"/>
              <a:t>5</a:t>
            </a:r>
            <a:r>
              <a:rPr spc="55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</a:t>
            </a:r>
            <a:r>
              <a:rPr spc="-5" dirty="0"/>
              <a:t> </a:t>
            </a:r>
            <a:r>
              <a:rPr spc="-10" dirty="0"/>
              <a:t>π</a:t>
            </a:r>
            <a:r>
              <a:rPr spc="-5" dirty="0"/>
              <a:t>ο</a:t>
            </a:r>
            <a:r>
              <a:rPr spc="-10" dirty="0"/>
              <a:t>υ</a:t>
            </a:r>
            <a:r>
              <a:rPr spc="5" dirty="0"/>
              <a:t> </a:t>
            </a:r>
            <a:r>
              <a:rPr spc="-10" dirty="0"/>
              <a:t>ίσ</a:t>
            </a:r>
            <a:r>
              <a:rPr spc="-5" dirty="0"/>
              <a:t>χ</a:t>
            </a:r>
            <a:r>
              <a:rPr spc="-25" dirty="0"/>
              <a:t>υ</a:t>
            </a:r>
            <a:r>
              <a:rPr spc="-10" dirty="0"/>
              <a:t>ε</a:t>
            </a:r>
            <a:r>
              <a:rPr spc="30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ηγ</a:t>
            </a:r>
            <a:r>
              <a:rPr spc="-5" dirty="0"/>
              <a:t>ο</a:t>
            </a:r>
            <a:r>
              <a:rPr spc="-25" dirty="0"/>
              <a:t>υ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10" dirty="0"/>
              <a:t>ν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0" dirty="0"/>
              <a:t>)</a:t>
            </a:r>
            <a:r>
              <a:rPr spc="-5" dirty="0"/>
              <a:t>.</a:t>
            </a:r>
          </a:p>
          <a:p>
            <a:pPr marL="1330325" marR="192405" indent="-177165">
              <a:lnSpc>
                <a:spcPct val="100000"/>
              </a:lnSpc>
            </a:pPr>
            <a:r>
              <a:rPr spc="135" dirty="0">
                <a:latin typeface="Wingdings"/>
                <a:cs typeface="Wingdings"/>
              </a:rPr>
              <a:t></a:t>
            </a:r>
            <a:r>
              <a:rPr spc="-10" dirty="0"/>
              <a:t>Μ</a:t>
            </a:r>
            <a:r>
              <a:rPr spc="-25" dirty="0"/>
              <a:t>έ</a:t>
            </a:r>
            <a:r>
              <a:rPr spc="-10" dirty="0"/>
              <a:t>γισ</a:t>
            </a:r>
            <a:r>
              <a:rPr spc="-20" dirty="0"/>
              <a:t>τ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-5" dirty="0"/>
              <a:t> </a:t>
            </a:r>
            <a:r>
              <a:rPr spc="-20" dirty="0"/>
              <a:t>ε</a:t>
            </a:r>
            <a:r>
              <a:rPr spc="-10" dirty="0"/>
              <a:t>πι</a:t>
            </a:r>
            <a:r>
              <a:rPr spc="-20" dirty="0"/>
              <a:t>τ</a:t>
            </a:r>
            <a:r>
              <a:rPr spc="-5" dirty="0"/>
              <a:t>ρ</a:t>
            </a:r>
            <a:r>
              <a:rPr spc="-25" dirty="0"/>
              <a:t>ε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10" dirty="0"/>
              <a:t>ν</a:t>
            </a:r>
            <a:r>
              <a:rPr spc="-5" dirty="0"/>
              <a:t>ο</a:t>
            </a:r>
            <a:r>
              <a:rPr spc="-10" dirty="0"/>
              <a:t>ς</a:t>
            </a:r>
            <a:r>
              <a:rPr spc="45" dirty="0"/>
              <a:t> </a:t>
            </a:r>
            <a:r>
              <a:rPr spc="-10" dirty="0"/>
              <a:t>α</a:t>
            </a:r>
            <a:r>
              <a:rPr dirty="0"/>
              <a:t>ρ</a:t>
            </a:r>
            <a:r>
              <a:rPr spc="-10" dirty="0"/>
              <a:t>ιθμ</a:t>
            </a:r>
            <a:r>
              <a:rPr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5" dirty="0"/>
              <a:t>ε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ό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5" dirty="0"/>
              <a:t>ε</a:t>
            </a:r>
            <a:r>
              <a:rPr spc="-10" dirty="0"/>
              <a:t>μπ</a:t>
            </a:r>
            <a:r>
              <a:rPr spc="-5" dirty="0"/>
              <a:t>ορι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25" dirty="0"/>
              <a:t>έ</a:t>
            </a:r>
            <a:r>
              <a:rPr spc="-10" dirty="0"/>
              <a:t>ν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45" dirty="0"/>
              <a:t>(</a:t>
            </a:r>
            <a:r>
              <a:rPr spc="-25" dirty="0">
                <a:latin typeface="Calibri"/>
                <a:cs typeface="Calibri"/>
              </a:rPr>
              <a:t>m</a:t>
            </a:r>
            <a:r>
              <a:rPr spc="-10" dirty="0">
                <a:latin typeface="Calibri"/>
                <a:cs typeface="Calibri"/>
              </a:rPr>
              <a:t>a</a:t>
            </a:r>
            <a:r>
              <a:rPr spc="-15" dirty="0">
                <a:latin typeface="Calibri"/>
                <a:cs typeface="Calibri"/>
              </a:rPr>
              <a:t>ll</a:t>
            </a:r>
            <a:r>
              <a:rPr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10" dirty="0">
                <a:latin typeface="Calibri"/>
                <a:cs typeface="Calibri"/>
              </a:rPr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0" dirty="0"/>
              <a:t>κ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-5" dirty="0"/>
              <a:t>χ</a:t>
            </a:r>
            <a:r>
              <a:rPr spc="-20" dirty="0"/>
              <a:t>ω</a:t>
            </a:r>
            <a:r>
              <a:rPr spc="-5" dirty="0"/>
              <a:t>ρι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-5" dirty="0"/>
              <a:t> </a:t>
            </a:r>
            <a:r>
              <a:rPr spc="-25" dirty="0"/>
              <a:t>ε</a:t>
            </a:r>
            <a:r>
              <a:rPr spc="-20" dirty="0"/>
              <a:t>κ</a:t>
            </a:r>
            <a:r>
              <a:rPr spc="-10" dirty="0"/>
              <a:t>π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25" dirty="0"/>
              <a:t>τ</a:t>
            </a:r>
            <a:r>
              <a:rPr spc="-5" dirty="0"/>
              <a:t>ι</a:t>
            </a:r>
            <a:r>
              <a:rPr spc="-20" dirty="0"/>
              <a:t>κώ</a:t>
            </a:r>
            <a:r>
              <a:rPr spc="-10" dirty="0"/>
              <a:t>ν</a:t>
            </a:r>
            <a:r>
              <a:rPr spc="6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ασ</a:t>
            </a:r>
            <a:r>
              <a:rPr spc="-25" dirty="0"/>
              <a:t>τ</a:t>
            </a:r>
            <a:r>
              <a:rPr spc="-10" dirty="0"/>
              <a:t>ημά</a:t>
            </a:r>
            <a:r>
              <a:rPr spc="-20" dirty="0"/>
              <a:t>τω</a:t>
            </a:r>
            <a:r>
              <a:rPr spc="-10" dirty="0"/>
              <a:t>ν</a:t>
            </a:r>
            <a:r>
              <a:rPr spc="85" dirty="0"/>
              <a:t> </a:t>
            </a:r>
            <a:r>
              <a:rPr spc="5" dirty="0"/>
              <a:t>(</a:t>
            </a:r>
            <a:r>
              <a:rPr spc="-5" dirty="0">
                <a:latin typeface="Calibri"/>
                <a:cs typeface="Calibri"/>
              </a:rPr>
              <a:t>o</a:t>
            </a:r>
            <a:r>
              <a:rPr spc="-25" dirty="0">
                <a:latin typeface="Calibri"/>
                <a:cs typeface="Calibri"/>
              </a:rPr>
              <a:t>u</a:t>
            </a:r>
            <a:r>
              <a:rPr spc="-15" dirty="0">
                <a:latin typeface="Calibri"/>
                <a:cs typeface="Calibri"/>
              </a:rPr>
              <a:t>tl</a:t>
            </a:r>
            <a:r>
              <a:rPr spc="-10" dirty="0">
                <a:latin typeface="Calibri"/>
                <a:cs typeface="Calibri"/>
              </a:rPr>
              <a:t>e</a:t>
            </a:r>
            <a:r>
              <a:rPr spc="-15" dirty="0">
                <a:latin typeface="Calibri"/>
                <a:cs typeface="Calibri"/>
              </a:rPr>
              <a:t>t</a:t>
            </a:r>
            <a:r>
              <a:rPr spc="0" dirty="0">
                <a:latin typeface="Calibri"/>
                <a:cs typeface="Calibri"/>
              </a:rPr>
              <a:t>s)</a:t>
            </a:r>
            <a:r>
              <a:rPr spc="-5" dirty="0">
                <a:latin typeface="Calibri"/>
                <a:cs typeface="Calibri"/>
              </a:rPr>
              <a:t>,</a:t>
            </a:r>
            <a:r>
              <a:rPr spc="55" dirty="0">
                <a:latin typeface="Calibri"/>
                <a:cs typeface="Calibri"/>
              </a:rPr>
              <a:t> </a:t>
            </a:r>
            <a:r>
              <a:rPr spc="-5" dirty="0"/>
              <a:t>ορίζ</a:t>
            </a:r>
            <a:r>
              <a:rPr spc="-25" dirty="0"/>
              <a:t>ετ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ξή</a:t>
            </a:r>
            <a:r>
              <a:rPr dirty="0"/>
              <a:t>ς</a:t>
            </a:r>
            <a:r>
              <a:rPr spc="-5" dirty="0">
                <a:latin typeface="Calibri"/>
                <a:cs typeface="Calibri"/>
              </a:rPr>
              <a:t>:</a:t>
            </a:r>
            <a:r>
              <a:rPr dirty="0">
                <a:latin typeface="Calibri"/>
                <a:cs typeface="Calibri"/>
              </a:rPr>
              <a:t>  </a:t>
            </a:r>
            <a:r>
              <a:rPr spc="-20" dirty="0"/>
              <a:t>Έ</a:t>
            </a:r>
            <a:r>
              <a:rPr spc="-10" dirty="0"/>
              <a:t>νας</a:t>
            </a:r>
            <a:r>
              <a:rPr spc="20" dirty="0"/>
              <a:t> </a:t>
            </a:r>
            <a:r>
              <a:rPr dirty="0"/>
              <a:t>(</a:t>
            </a:r>
            <a:r>
              <a:rPr spc="-20" dirty="0"/>
              <a:t>1</a:t>
            </a:r>
            <a:r>
              <a:rPr spc="-5" dirty="0"/>
              <a:t>)</a:t>
            </a:r>
            <a:r>
              <a:rPr spc="2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λά</a:t>
            </a:r>
            <a:r>
              <a:rPr spc="-25" dirty="0"/>
              <a:t>τ</a:t>
            </a:r>
            <a:r>
              <a:rPr spc="-10" dirty="0"/>
              <a:t>ης</a:t>
            </a:r>
            <a:r>
              <a:rPr spc="15" dirty="0"/>
              <a:t> </a:t>
            </a:r>
            <a:r>
              <a:rPr spc="-10" dirty="0"/>
              <a:t>ανά</a:t>
            </a:r>
            <a:r>
              <a:rPr spc="20" dirty="0"/>
              <a:t> </a:t>
            </a:r>
            <a:r>
              <a:rPr spc="-20" dirty="0"/>
              <a:t>2</a:t>
            </a:r>
            <a:r>
              <a:rPr spc="-10" dirty="0"/>
              <a:t>5</a:t>
            </a:r>
            <a:r>
              <a:rPr spc="50" dirty="0"/>
              <a:t> </a:t>
            </a:r>
            <a:r>
              <a:rPr spc="-25" dirty="0"/>
              <a:t>τ</a:t>
            </a:r>
            <a:r>
              <a:rPr dirty="0"/>
              <a:t>.</a:t>
            </a:r>
            <a:r>
              <a:rPr spc="-10" dirty="0"/>
              <a:t>μ.</a:t>
            </a:r>
            <a:r>
              <a:rPr spc="-20" dirty="0"/>
              <a:t> </a:t>
            </a:r>
            <a:r>
              <a:rPr spc="-25" dirty="0"/>
              <a:t>ε</a:t>
            </a:r>
            <a:r>
              <a:rPr spc="-10" dirty="0"/>
              <a:t>πι</a:t>
            </a:r>
            <a:r>
              <a:rPr spc="-5" dirty="0"/>
              <a:t>φ</a:t>
            </a:r>
            <a:r>
              <a:rPr spc="-10" dirty="0"/>
              <a:t>άν</a:t>
            </a:r>
            <a:r>
              <a:rPr spc="-20" dirty="0"/>
              <a:t>ε</a:t>
            </a:r>
            <a:r>
              <a:rPr spc="-10" dirty="0"/>
              <a:t>ιας</a:t>
            </a:r>
            <a:r>
              <a:rPr spc="70" dirty="0"/>
              <a:t> </a:t>
            </a:r>
            <a:r>
              <a:rPr spc="-20" dirty="0"/>
              <a:t>κ</a:t>
            </a:r>
            <a:r>
              <a:rPr spc="-25" dirty="0"/>
              <a:t>υ</a:t>
            </a:r>
            <a:r>
              <a:rPr spc="-5" dirty="0"/>
              <a:t>ρί</a:t>
            </a:r>
            <a:r>
              <a:rPr spc="-20" dirty="0"/>
              <a:t>ω</a:t>
            </a:r>
            <a:r>
              <a:rPr spc="-10" dirty="0"/>
              <a:t>ς</a:t>
            </a:r>
            <a:r>
              <a:rPr spc="-5" dirty="0"/>
              <a:t> χ</a:t>
            </a:r>
            <a:r>
              <a:rPr spc="-20" dirty="0"/>
              <a:t>ώ</a:t>
            </a:r>
            <a:r>
              <a:rPr spc="-5" dirty="0"/>
              <a:t>ρο</a:t>
            </a:r>
            <a:r>
              <a:rPr spc="-25" dirty="0"/>
              <a:t>υ</a:t>
            </a:r>
            <a:r>
              <a:rPr spc="-5" dirty="0"/>
              <a:t>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5" dirty="0"/>
              <a:t>Α</a:t>
            </a:r>
            <a:r>
              <a:rPr spc="-10" dirty="0"/>
              <a:t>π</a:t>
            </a:r>
            <a:r>
              <a:rPr spc="-5" dirty="0"/>
              <a:t>ό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αση</a:t>
            </a:r>
            <a:r>
              <a:rPr spc="10" dirty="0"/>
              <a:t> </a:t>
            </a:r>
            <a:r>
              <a:rPr spc="-10" dirty="0"/>
              <a:t>2</a:t>
            </a:r>
            <a:r>
              <a:rPr spc="5" dirty="0"/>
              <a:t> </a:t>
            </a:r>
            <a:r>
              <a:rPr spc="-10" dirty="0"/>
              <a:t>μ</a:t>
            </a:r>
            <a:r>
              <a:rPr spc="-20" dirty="0"/>
              <a:t>έ</a:t>
            </a:r>
            <a:r>
              <a:rPr spc="-25" dirty="0"/>
              <a:t>τ</a:t>
            </a:r>
            <a:r>
              <a:rPr spc="-5" dirty="0"/>
              <a:t>ρ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10" dirty="0"/>
              <a:t>μ</a:t>
            </a:r>
            <a:r>
              <a:rPr spc="-20" dirty="0"/>
              <a:t>ε</a:t>
            </a:r>
            <a:r>
              <a:rPr spc="-25" dirty="0"/>
              <a:t>τ</a:t>
            </a:r>
            <a:r>
              <a:rPr spc="-10" dirty="0"/>
              <a:t>α</a:t>
            </a:r>
            <a:r>
              <a:rPr spc="-5" dirty="0"/>
              <a:t>ξ</a:t>
            </a:r>
            <a:r>
              <a:rPr spc="-10" dirty="0"/>
              <a:t>ύ</a:t>
            </a:r>
            <a:r>
              <a:rPr spc="30" dirty="0"/>
              <a:t> </a:t>
            </a:r>
            <a:r>
              <a:rPr spc="-25" dirty="0"/>
              <a:t>τ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10" dirty="0"/>
              <a:t>π</a:t>
            </a:r>
            <a:r>
              <a:rPr spc="-25" dirty="0"/>
              <a:t>ε</a:t>
            </a:r>
            <a:r>
              <a:rPr spc="-10" dirty="0"/>
              <a:t>λα</a:t>
            </a:r>
            <a:r>
              <a:rPr spc="-25" dirty="0"/>
              <a:t>τ</a:t>
            </a:r>
            <a:r>
              <a:rPr spc="-20" dirty="0"/>
              <a:t>ώ</a:t>
            </a:r>
            <a:r>
              <a:rPr spc="-10" dirty="0"/>
              <a:t>ν</a:t>
            </a:r>
            <a:r>
              <a:rPr spc="40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5" dirty="0"/>
              <a:t> </a:t>
            </a:r>
            <a:r>
              <a:rPr spc="-25" dirty="0"/>
              <a:t>τ</a:t>
            </a:r>
            <a:r>
              <a:rPr spc="-5" dirty="0"/>
              <a:t>ο</a:t>
            </a:r>
            <a:r>
              <a:rPr spc="-10" dirty="0"/>
              <a:t>ν</a:t>
            </a:r>
            <a:r>
              <a:rPr spc="-5" dirty="0"/>
              <a:t> </a:t>
            </a:r>
            <a:r>
              <a:rPr spc="-10" dirty="0"/>
              <a:t>χ</a:t>
            </a:r>
            <a:r>
              <a:rPr dirty="0"/>
              <a:t>ρ</a:t>
            </a:r>
            <a:r>
              <a:rPr spc="-5" dirty="0"/>
              <a:t>ό</a:t>
            </a:r>
            <a:r>
              <a:rPr spc="-10" dirty="0"/>
              <a:t>νο</a:t>
            </a:r>
            <a:r>
              <a:rPr spc="-20" dirty="0"/>
              <a:t> </a:t>
            </a:r>
            <a:r>
              <a:rPr spc="-10" dirty="0"/>
              <a:t>αναμ</a:t>
            </a:r>
            <a:r>
              <a:rPr dirty="0"/>
              <a:t>ο</a:t>
            </a:r>
            <a:r>
              <a:rPr spc="-10" dirty="0"/>
              <a:t>ν</a:t>
            </a:r>
            <a:r>
              <a:rPr spc="-15" dirty="0"/>
              <a:t>ή</a:t>
            </a:r>
            <a:r>
              <a:rPr spc="-10" dirty="0"/>
              <a:t>ς</a:t>
            </a:r>
            <a:r>
              <a:rPr spc="20" dirty="0"/>
              <a:t> 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α</a:t>
            </a:r>
            <a:r>
              <a:rPr spc="20" dirty="0"/>
              <a:t> </a:t>
            </a:r>
            <a:r>
              <a:rPr spc="-25" dirty="0"/>
              <a:t>τ</a:t>
            </a:r>
            <a:r>
              <a:rPr spc="-10" dirty="0"/>
              <a:t>αμ</a:t>
            </a:r>
            <a:r>
              <a:rPr spc="-25" dirty="0"/>
              <a:t>ε</a:t>
            </a:r>
            <a:r>
              <a:rPr spc="-10" dirty="0"/>
              <a:t>ία.</a:t>
            </a:r>
          </a:p>
          <a:p>
            <a:pPr marL="1367155" indent="-213360">
              <a:lnSpc>
                <a:spcPct val="100000"/>
              </a:lnSpc>
              <a:buFont typeface="Wingdings"/>
              <a:buChar char=""/>
              <a:tabLst>
                <a:tab pos="1367155" algn="l"/>
              </a:tabLst>
            </a:pPr>
            <a:r>
              <a:rPr spc="-15" dirty="0"/>
              <a:t>Π</a:t>
            </a:r>
            <a:r>
              <a:rPr spc="-5" dirty="0"/>
              <a:t>ρο</a:t>
            </a:r>
            <a:r>
              <a:rPr spc="-10" dirty="0"/>
              <a:t>σα</a:t>
            </a:r>
            <a:r>
              <a:rPr spc="-20" dirty="0"/>
              <a:t>ύ</a:t>
            </a:r>
            <a:r>
              <a:rPr spc="-10" dirty="0"/>
              <a:t>ξηση</a:t>
            </a:r>
            <a:r>
              <a:rPr spc="35" dirty="0"/>
              <a:t> </a:t>
            </a:r>
            <a:r>
              <a:rPr spc="-10" dirty="0"/>
              <a:t>π</a:t>
            </a:r>
            <a:r>
              <a:rPr spc="-5" dirty="0"/>
              <a:t>ρο</a:t>
            </a:r>
            <a:r>
              <a:rPr spc="-10" dirty="0"/>
              <a:t>σ</a:t>
            </a:r>
            <a:r>
              <a:rPr spc="-20" dirty="0"/>
              <a:t>τ</a:t>
            </a:r>
            <a:r>
              <a:rPr spc="-10" dirty="0"/>
              <a:t>ίμ</a:t>
            </a:r>
            <a:r>
              <a:rPr spc="-20" dirty="0"/>
              <a:t>ω</a:t>
            </a:r>
            <a:r>
              <a:rPr spc="-10" dirty="0"/>
              <a:t>ν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</a:t>
            </a:r>
            <a:r>
              <a:rPr spc="-20" dirty="0"/>
              <a:t>τ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25" dirty="0"/>
              <a:t>50</a:t>
            </a:r>
            <a:r>
              <a:rPr spc="-10" dirty="0"/>
              <a:t>%</a:t>
            </a:r>
            <a:r>
              <a:rPr spc="25" dirty="0"/>
              <a:t> </a:t>
            </a:r>
            <a:r>
              <a:rPr spc="-10" dirty="0"/>
              <a:t>για</a:t>
            </a:r>
            <a:r>
              <a:rPr spc="20" dirty="0"/>
              <a:t> </a:t>
            </a:r>
            <a:r>
              <a:rPr spc="-10" dirty="0"/>
              <a:t>φ</a:t>
            </a:r>
            <a:r>
              <a:rPr spc="-25" dirty="0"/>
              <a:t>υ</a:t>
            </a:r>
            <a:r>
              <a:rPr spc="-10" dirty="0"/>
              <a:t>σι</a:t>
            </a:r>
            <a:r>
              <a:rPr spc="-20" dirty="0"/>
              <a:t>κ</a:t>
            </a:r>
            <a:r>
              <a:rPr spc="-10" dirty="0"/>
              <a:t>ά</a:t>
            </a:r>
            <a:r>
              <a:rPr spc="40" dirty="0"/>
              <a:t> </a:t>
            </a:r>
            <a:r>
              <a:rPr spc="-10" dirty="0"/>
              <a:t>π</a:t>
            </a:r>
            <a:r>
              <a:rPr spc="-5" dirty="0"/>
              <a:t>ρό</a:t>
            </a:r>
            <a:r>
              <a:rPr spc="-10" dirty="0"/>
              <a:t>σ</a:t>
            </a:r>
            <a:r>
              <a:rPr spc="-20" dirty="0"/>
              <a:t>ω</a:t>
            </a:r>
            <a:r>
              <a:rPr spc="-10" dirty="0"/>
              <a:t>πα</a:t>
            </a:r>
            <a:r>
              <a:rPr spc="15" dirty="0"/>
              <a:t> </a:t>
            </a:r>
            <a:r>
              <a:rPr spc="-20" dirty="0"/>
              <a:t>κ</a:t>
            </a:r>
            <a:r>
              <a:rPr spc="-10" dirty="0"/>
              <a:t>αι</a:t>
            </a:r>
            <a:r>
              <a:rPr spc="20" dirty="0"/>
              <a:t> </a:t>
            </a:r>
            <a:r>
              <a:rPr spc="-25" dirty="0"/>
              <a:t>ε</a:t>
            </a:r>
            <a:r>
              <a:rPr spc="-10" dirty="0"/>
              <a:t>πιχ</a:t>
            </a:r>
            <a:r>
              <a:rPr spc="-25" dirty="0"/>
              <a:t>ε</a:t>
            </a:r>
            <a:r>
              <a:rPr spc="-5" dirty="0"/>
              <a:t>ι</a:t>
            </a:r>
            <a:r>
              <a:rPr dirty="0"/>
              <a:t>ρ</a:t>
            </a:r>
            <a:r>
              <a:rPr spc="-15" dirty="0"/>
              <a:t>ή</a:t>
            </a:r>
            <a:r>
              <a:rPr spc="-10" dirty="0"/>
              <a:t>σ</a:t>
            </a:r>
            <a:r>
              <a:rPr spc="-20" dirty="0"/>
              <a:t>ε</a:t>
            </a:r>
            <a:r>
              <a:rPr spc="-5" dirty="0"/>
              <a:t>ις.</a:t>
            </a:r>
          </a:p>
        </p:txBody>
      </p:sp>
      <p:sp>
        <p:nvSpPr>
          <p:cNvPr id="11" name="object 11"/>
          <p:cNvSpPr/>
          <p:nvPr/>
        </p:nvSpPr>
        <p:spPr>
          <a:xfrm>
            <a:off x="2516251" y="6092825"/>
            <a:ext cx="8305800" cy="503555"/>
          </a:xfrm>
          <a:custGeom>
            <a:avLst/>
            <a:gdLst/>
            <a:ahLst/>
            <a:cxnLst/>
            <a:rect l="l" t="t" r="r" b="b"/>
            <a:pathLst>
              <a:path w="8305800" h="503554">
                <a:moveTo>
                  <a:pt x="0" y="503237"/>
                </a:moveTo>
                <a:lnTo>
                  <a:pt x="8305800" y="503237"/>
                </a:lnTo>
                <a:lnTo>
                  <a:pt x="8305800" y="0"/>
                </a:lnTo>
                <a:lnTo>
                  <a:pt x="0" y="0"/>
                </a:lnTo>
                <a:lnTo>
                  <a:pt x="0" y="503237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612263" y="6126429"/>
            <a:ext cx="8103870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τις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ιο</a:t>
            </a:r>
            <a:r>
              <a:rPr sz="1500" b="1" spc="-10" dirty="0">
                <a:latin typeface="Calibri"/>
                <a:cs typeface="Calibri"/>
              </a:rPr>
              <a:t>χ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ξη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έ</a:t>
            </a:r>
            <a:r>
              <a:rPr sz="1500" b="1" spc="10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5" dirty="0">
                <a:latin typeface="Calibri"/>
                <a:cs typeface="Calibri"/>
              </a:rPr>
              <a:t>νδ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ου</a:t>
            </a:r>
            <a:r>
              <a:rPr sz="1500" b="1" spc="-6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τ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ύ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ό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5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ά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2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τη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κασ</a:t>
            </a:r>
            <a:r>
              <a:rPr sz="1500" b="1" dirty="0">
                <a:latin typeface="Calibri"/>
                <a:cs typeface="Calibri"/>
              </a:rPr>
              <a:t>ία 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αρά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οσ</a:t>
            </a:r>
            <a:r>
              <a:rPr sz="1500" b="1" spc="-15" dirty="0">
                <a:latin typeface="Calibri"/>
                <a:cs typeface="Calibri"/>
              </a:rPr>
              <a:t>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εκτός</a:t>
            </a:r>
            <a:r>
              <a:rPr sz="1500" b="1" spc="-45" dirty="0">
                <a:latin typeface="Calibri"/>
                <a:cs typeface="Calibri"/>
              </a:rPr>
              <a:t> </a:t>
            </a:r>
            <a:r>
              <a:rPr sz="1500" b="1" spc="15" dirty="0">
                <a:latin typeface="Calibri"/>
                <a:cs typeface="Calibri"/>
              </a:rPr>
              <a:t>(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spc="-15" dirty="0">
                <a:latin typeface="Calibri"/>
                <a:cs typeface="Calibri"/>
              </a:rPr>
              <a:t>li</a:t>
            </a:r>
            <a:r>
              <a:rPr sz="1500" b="1" spc="-10" dirty="0">
                <a:latin typeface="Calibri"/>
                <a:cs typeface="Calibri"/>
              </a:rPr>
              <a:t>c</a:t>
            </a:r>
            <a:r>
              <a:rPr sz="1500" b="1" dirty="0">
                <a:latin typeface="Calibri"/>
                <a:cs typeface="Calibri"/>
              </a:rPr>
              <a:t>k</a:t>
            </a:r>
            <a:r>
              <a:rPr sz="1500" b="1" spc="-1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away</a:t>
            </a:r>
            <a:r>
              <a:rPr sz="1500" b="1" spc="5" dirty="0">
                <a:latin typeface="Calibri"/>
                <a:cs typeface="Calibri"/>
              </a:rPr>
              <a:t>)</a:t>
            </a:r>
            <a:r>
              <a:rPr sz="1500" b="1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3</a:t>
            </a:fld>
            <a:endParaRPr spc="-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52425" y="547751"/>
            <a:ext cx="11185525" cy="875030"/>
          </a:xfrm>
          <a:custGeom>
            <a:avLst/>
            <a:gdLst/>
            <a:ahLst/>
            <a:cxnLst/>
            <a:rect l="l" t="t" r="r" b="b"/>
            <a:pathLst>
              <a:path w="11185525" h="875030">
                <a:moveTo>
                  <a:pt x="11039729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1185525" y="874649"/>
                </a:lnTo>
                <a:lnTo>
                  <a:pt x="11185525" y="145669"/>
                </a:lnTo>
                <a:lnTo>
                  <a:pt x="11039729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00037" y="2024126"/>
            <a:ext cx="1192530" cy="4246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4775" marR="74295" algn="ctr">
              <a:lnSpc>
                <a:spcPct val="100000"/>
              </a:lnSpc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ό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35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- 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 κο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μ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,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 κο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και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κέ</a:t>
            </a:r>
            <a:r>
              <a:rPr sz="1300" b="1" spc="-25" dirty="0">
                <a:solidFill>
                  <a:srgbClr val="FFFFFF"/>
                </a:solidFill>
                <a:latin typeface="Calibri"/>
                <a:cs typeface="Calibri"/>
              </a:rPr>
              <a:t>ν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τ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ω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ν α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ισθητι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ή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ς.</a:t>
            </a:r>
            <a:endParaRPr sz="1300">
              <a:latin typeface="Calibri"/>
              <a:cs typeface="Calibri"/>
            </a:endParaRPr>
          </a:p>
          <a:p>
            <a:pPr marL="25400" algn="ctr">
              <a:lnSpc>
                <a:spcPct val="100000"/>
              </a:lnSpc>
              <a:spcBef>
                <a:spcPts val="600"/>
              </a:spcBef>
            </a:pP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•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α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ιτ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λ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γι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  <a:p>
            <a:pPr marL="23495" algn="ctr">
              <a:lnSpc>
                <a:spcPct val="100000"/>
              </a:lnSpc>
            </a:pP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υ</a:t>
            </a:r>
            <a:r>
              <a:rPr sz="1300" b="1" spc="-15" dirty="0">
                <a:solidFill>
                  <a:srgbClr val="FFFFFF"/>
                </a:solidFill>
                <a:latin typeface="Calibri"/>
                <a:cs typeface="Calibri"/>
              </a:rPr>
              <a:t>π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</a:t>
            </a:r>
            <a:r>
              <a:rPr sz="1300" b="1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σί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589150" y="4211573"/>
            <a:ext cx="6686550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Έ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316976" y="4194175"/>
            <a:ext cx="3221355" cy="43180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α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589150" y="4741862"/>
            <a:ext cx="6686550" cy="64008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Calibri"/>
                <a:cs typeface="Calibri"/>
              </a:rPr>
              <a:t>Άν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10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329676" y="4718050"/>
            <a:ext cx="3222625" cy="6762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73660">
              <a:lnSpc>
                <a:spcPct val="100000"/>
              </a:lnSpc>
            </a:pPr>
            <a:r>
              <a:rPr sz="1300" spc="-10" dirty="0">
                <a:latin typeface="Calibri"/>
                <a:cs typeface="Calibri"/>
              </a:rPr>
              <a:t>+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1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5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536700" y="5486400"/>
            <a:ext cx="9949180" cy="697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spc="-25" dirty="0">
                <a:latin typeface="Calibri"/>
                <a:cs typeface="Calibri"/>
              </a:rPr>
              <a:t>Γ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3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σίε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πλ</a:t>
            </a:r>
            <a:r>
              <a:rPr sz="1300" spc="-35" dirty="0">
                <a:latin typeface="Calibri"/>
                <a:cs typeface="Calibri"/>
              </a:rPr>
              <a:t>η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μμω</a:t>
            </a:r>
            <a:r>
              <a:rPr sz="1300" spc="-10" dirty="0">
                <a:latin typeface="Calibri"/>
                <a:cs typeface="Calibri"/>
              </a:rPr>
              <a:t>τη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είω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5" dirty="0">
                <a:latin typeface="Calibri"/>
                <a:cs typeface="Calibri"/>
              </a:rPr>
              <a:t>αι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25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35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8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40" dirty="0">
                <a:latin typeface="Calibri"/>
                <a:cs typeface="Calibri"/>
              </a:rPr>
              <a:t>ι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η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πτ</a:t>
            </a:r>
            <a:r>
              <a:rPr sz="1300" spc="-20" dirty="0">
                <a:latin typeface="Calibri"/>
                <a:cs typeface="Calibri"/>
              </a:rPr>
              <a:t>υξ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ια</a:t>
            </a:r>
            <a:r>
              <a:rPr sz="1300" spc="-35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15" dirty="0">
                <a:latin typeface="Calibri"/>
                <a:cs typeface="Calibri"/>
              </a:rPr>
              <a:t>σ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5" dirty="0">
                <a:latin typeface="Calibri"/>
                <a:cs typeface="Calibri"/>
              </a:rPr>
              <a:t>σματ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6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15" dirty="0">
                <a:latin typeface="Calibri"/>
                <a:cs typeface="Calibri"/>
              </a:rPr>
              <a:t>ύ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pl</a:t>
            </a:r>
            <a:r>
              <a:rPr sz="1300" spc="-35" dirty="0">
                <a:latin typeface="Calibri"/>
                <a:cs typeface="Calibri"/>
              </a:rPr>
              <a:t>e</a:t>
            </a:r>
            <a:r>
              <a:rPr sz="1300" spc="-15" dirty="0">
                <a:latin typeface="Calibri"/>
                <a:cs typeface="Calibri"/>
              </a:rPr>
              <a:t>xigl</a:t>
            </a:r>
            <a:r>
              <a:rPr sz="1300" spc="-10" dirty="0">
                <a:latin typeface="Calibri"/>
                <a:cs typeface="Calibri"/>
              </a:rPr>
              <a:t>ass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4"/>
              </a:spcBef>
            </a:pPr>
            <a:endParaRPr sz="1350">
              <a:latin typeface="Times New Roman"/>
              <a:cs typeface="Times New Roman"/>
            </a:endParaRPr>
          </a:p>
          <a:p>
            <a:pPr marL="107950">
              <a:lnSpc>
                <a:spcPct val="100000"/>
              </a:lnSpc>
            </a:pPr>
            <a:r>
              <a:rPr sz="1300" spc="-20" dirty="0">
                <a:latin typeface="Wingdings"/>
                <a:cs typeface="Wingdings"/>
              </a:rPr>
              <a:t>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2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πλ</a:t>
            </a:r>
            <a:r>
              <a:rPr sz="1300" b="1" spc="-25" dirty="0">
                <a:latin typeface="Calibri"/>
                <a:cs typeface="Calibri"/>
              </a:rPr>
              <a:t>ηθ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ων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ών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40" dirty="0">
                <a:latin typeface="Calibri"/>
                <a:cs typeface="Calibri"/>
              </a:rPr>
              <a:t>ί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ος,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ξ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45" dirty="0">
                <a:latin typeface="Calibri"/>
                <a:cs typeface="Calibri"/>
              </a:rPr>
              <a:t>ή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2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πιπ</a:t>
            </a:r>
            <a:r>
              <a:rPr sz="1300" b="1" spc="-30" dirty="0">
                <a:latin typeface="Calibri"/>
                <a:cs typeface="Calibri"/>
              </a:rPr>
              <a:t>έ</a:t>
            </a:r>
            <a:r>
              <a:rPr sz="1300" b="1" spc="-10" dirty="0">
                <a:latin typeface="Calibri"/>
                <a:cs typeface="Calibri"/>
              </a:rPr>
              <a:t>δων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ορόφων</a:t>
            </a:r>
            <a:r>
              <a:rPr sz="1300" b="1" dirty="0">
                <a:latin typeface="Calibri"/>
                <a:cs typeface="Calibri"/>
              </a:rPr>
              <a:t> </a:t>
            </a:r>
            <a:r>
              <a:rPr sz="1300" b="1" spc="-60" dirty="0">
                <a:latin typeface="Calibri"/>
                <a:cs typeface="Calibri"/>
              </a:rPr>
              <a:t>κ</a:t>
            </a:r>
            <a:r>
              <a:rPr sz="1300" b="1" spc="-10" dirty="0">
                <a:latin typeface="Calibri"/>
                <a:cs typeface="Calibri"/>
              </a:rPr>
              <a:t>αι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δεν</a:t>
            </a:r>
            <a:r>
              <a:rPr sz="1300" b="1" spc="-20" dirty="0">
                <a:latin typeface="Calibri"/>
                <a:cs typeface="Calibri"/>
              </a:rPr>
              <a:t> </a:t>
            </a:r>
            <a:r>
              <a:rPr sz="1300" b="1" spc="-25" dirty="0">
                <a:latin typeface="Calibri"/>
                <a:cs typeface="Calibri"/>
              </a:rPr>
              <a:t>σ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20" dirty="0">
                <a:latin typeface="Calibri"/>
                <a:cs typeface="Calibri"/>
              </a:rPr>
              <a:t>π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0" dirty="0">
                <a:latin typeface="Calibri"/>
                <a:cs typeface="Calibri"/>
              </a:rPr>
              <a:t>ι</a:t>
            </a:r>
            <a:r>
              <a:rPr sz="1300" b="1" spc="-45" dirty="0">
                <a:latin typeface="Calibri"/>
                <a:cs typeface="Calibri"/>
              </a:rPr>
              <a:t>λ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25" dirty="0">
                <a:latin typeface="Calibri"/>
                <a:cs typeface="Calibri"/>
              </a:rPr>
              <a:t>μβ</a:t>
            </a:r>
            <a:r>
              <a:rPr sz="1300" b="1" spc="-10" dirty="0">
                <a:latin typeface="Calibri"/>
                <a:cs typeface="Calibri"/>
              </a:rPr>
              <a:t>ά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15" dirty="0">
                <a:latin typeface="Calibri"/>
                <a:cs typeface="Calibri"/>
              </a:rPr>
              <a:t>ε</a:t>
            </a:r>
            <a:r>
              <a:rPr sz="1300" b="1" spc="-5" dirty="0">
                <a:latin typeface="Calibri"/>
                <a:cs typeface="Calibri"/>
              </a:rPr>
              <a:t>ι</a:t>
            </a:r>
            <a:r>
              <a:rPr sz="1300" b="1" spc="7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10" dirty="0">
                <a:latin typeface="Calibri"/>
                <a:cs typeface="Calibri"/>
              </a:rPr>
              <a:t>ς ε</a:t>
            </a:r>
            <a:r>
              <a:rPr sz="1300" b="1" spc="-30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γ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dirty="0">
                <a:latin typeface="Calibri"/>
                <a:cs typeface="Calibri"/>
              </a:rPr>
              <a:t>ζ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25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ε</a:t>
            </a:r>
            <a:r>
              <a:rPr sz="1300" b="1" spc="-25" dirty="0">
                <a:latin typeface="Calibri"/>
                <a:cs typeface="Calibri"/>
              </a:rPr>
              <a:t>ν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υς.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597025" y="3683000"/>
            <a:ext cx="6686550" cy="431800"/>
          </a:xfrm>
          <a:custGeom>
            <a:avLst/>
            <a:gdLst/>
            <a:ahLst/>
            <a:cxnLst/>
            <a:rect l="l" t="t" r="r" b="b"/>
            <a:pathLst>
              <a:path w="6686550" h="431800">
                <a:moveTo>
                  <a:pt x="0" y="431800"/>
                </a:moveTo>
                <a:lnTo>
                  <a:pt x="6686550" y="431800"/>
                </a:lnTo>
                <a:lnTo>
                  <a:pt x="6686550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1692655" y="3721734"/>
            <a:ext cx="3070225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5" dirty="0">
                <a:latin typeface="Calibri"/>
                <a:cs typeface="Calibri"/>
              </a:rPr>
              <a:t>Τε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αγω</a:t>
            </a:r>
            <a:r>
              <a:rPr sz="1300" b="1" spc="-20" dirty="0">
                <a:latin typeface="Calibri"/>
                <a:cs typeface="Calibri"/>
              </a:rPr>
              <a:t>νι</a:t>
            </a:r>
            <a:r>
              <a:rPr sz="1300" b="1" spc="-10" dirty="0">
                <a:latin typeface="Calibri"/>
                <a:cs typeface="Calibri"/>
              </a:rPr>
              <a:t>κά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5" dirty="0">
                <a:latin typeface="Calibri"/>
                <a:cs typeface="Calibri"/>
              </a:rPr>
              <a:t>έ</a:t>
            </a:r>
            <a:r>
              <a:rPr sz="1300" b="1" spc="-20" dirty="0">
                <a:latin typeface="Calibri"/>
                <a:cs typeface="Calibri"/>
              </a:rPr>
              <a:t>τ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15" dirty="0">
                <a:latin typeface="Calibri"/>
                <a:cs typeface="Calibri"/>
              </a:rPr>
              <a:t> 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25" dirty="0">
                <a:latin typeface="Calibri"/>
                <a:cs typeface="Calibri"/>
              </a:rPr>
              <a:t>β</a:t>
            </a:r>
            <a:r>
              <a:rPr sz="1300" b="1" spc="-10" dirty="0">
                <a:latin typeface="Calibri"/>
                <a:cs typeface="Calibri"/>
              </a:rPr>
              <a:t>α</a:t>
            </a:r>
            <a:r>
              <a:rPr sz="1300" b="1" spc="-5" dirty="0">
                <a:latin typeface="Calibri"/>
                <a:cs typeface="Calibri"/>
              </a:rPr>
              <a:t>δ</a:t>
            </a:r>
            <a:r>
              <a:rPr sz="1300" b="1" spc="-10" dirty="0">
                <a:latin typeface="Calibri"/>
                <a:cs typeface="Calibri"/>
              </a:rPr>
              <a:t>ού</a:t>
            </a:r>
            <a:r>
              <a:rPr sz="1300" b="1" spc="45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κ</a:t>
            </a:r>
            <a:r>
              <a:rPr sz="1300" b="1" dirty="0">
                <a:latin typeface="Calibri"/>
                <a:cs typeface="Calibri"/>
              </a:rPr>
              <a:t>υ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20" dirty="0">
                <a:latin typeface="Calibri"/>
                <a:cs typeface="Calibri"/>
              </a:rPr>
              <a:t>ί</a:t>
            </a:r>
            <a:r>
              <a:rPr sz="1300" b="1" spc="-10" dirty="0">
                <a:latin typeface="Calibri"/>
                <a:cs typeface="Calibri"/>
              </a:rPr>
              <a:t>ως</a:t>
            </a:r>
            <a:r>
              <a:rPr sz="1300" b="1" spc="-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χ</a:t>
            </a:r>
            <a:r>
              <a:rPr sz="1300" b="1" spc="-10" dirty="0">
                <a:latin typeface="Calibri"/>
                <a:cs typeface="Calibri"/>
              </a:rPr>
              <a:t>ώ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ου</a:t>
            </a:r>
            <a:endParaRPr sz="1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πλην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ητ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πχ</a:t>
            </a:r>
            <a:r>
              <a:rPr sz="1300" spc="-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3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φεί</a:t>
            </a:r>
            <a:r>
              <a:rPr sz="1300" spc="-5" dirty="0">
                <a:latin typeface="Calibri"/>
                <a:cs typeface="Calibri"/>
              </a:rPr>
              <a:t>α,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η)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27025" y="1489075"/>
            <a:ext cx="1165225" cy="4572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79070" marR="146050" indent="231140">
              <a:lnSpc>
                <a:spcPct val="100000"/>
              </a:lnSpc>
            </a:pP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Εί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δος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 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πιχ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ί</a:t>
            </a:r>
            <a:r>
              <a:rPr sz="1300" b="1" spc="-5" dirty="0">
                <a:solidFill>
                  <a:srgbClr val="FFFFFF"/>
                </a:solidFill>
                <a:latin typeface="Calibri"/>
                <a:cs typeface="Calibri"/>
              </a:rPr>
              <a:t>ρ</a:t>
            </a:r>
            <a:r>
              <a:rPr sz="1300" b="1" spc="-20" dirty="0">
                <a:solidFill>
                  <a:srgbClr val="FFFFFF"/>
                </a:solidFill>
                <a:latin typeface="Calibri"/>
                <a:cs typeface="Calibri"/>
              </a:rPr>
              <a:t>ηση</a:t>
            </a:r>
            <a:r>
              <a:rPr sz="1300" b="1" spc="-10" dirty="0">
                <a:solidFill>
                  <a:srgbClr val="FFFFFF"/>
                </a:solidFill>
                <a:latin typeface="Calibri"/>
                <a:cs typeface="Calibri"/>
              </a:rPr>
              <a:t>ς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8316976" y="3697223"/>
            <a:ext cx="3221355" cy="431800"/>
          </a:xfrm>
          <a:custGeom>
            <a:avLst/>
            <a:gdLst/>
            <a:ahLst/>
            <a:cxnLst/>
            <a:rect l="l" t="t" r="r" b="b"/>
            <a:pathLst>
              <a:path w="3221354" h="431800">
                <a:moveTo>
                  <a:pt x="0" y="431800"/>
                </a:moveTo>
                <a:lnTo>
                  <a:pt x="3220974" y="431800"/>
                </a:lnTo>
                <a:lnTo>
                  <a:pt x="3220974" y="0"/>
                </a:lnTo>
                <a:lnTo>
                  <a:pt x="0" y="0"/>
                </a:lnTo>
                <a:lnTo>
                  <a:pt x="0" y="431800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8414131" y="3835146"/>
            <a:ext cx="1395095" cy="1905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300" b="1" spc="-10" dirty="0">
                <a:latin typeface="Calibri"/>
                <a:cs typeface="Calibri"/>
              </a:rPr>
              <a:t>Π</a:t>
            </a:r>
            <a:r>
              <a:rPr sz="1300" b="1" spc="-20" dirty="0">
                <a:latin typeface="Calibri"/>
                <a:cs typeface="Calibri"/>
              </a:rPr>
              <a:t>λη</a:t>
            </a:r>
            <a:r>
              <a:rPr sz="1300" b="1" spc="-25" dirty="0">
                <a:latin typeface="Calibri"/>
                <a:cs typeface="Calibri"/>
              </a:rPr>
              <a:t>θ</a:t>
            </a:r>
            <a:r>
              <a:rPr sz="1300" b="1" spc="-5" dirty="0">
                <a:latin typeface="Calibri"/>
                <a:cs typeface="Calibri"/>
              </a:rPr>
              <a:t>υ</a:t>
            </a:r>
            <a:r>
              <a:rPr sz="1300" b="1" spc="-20" dirty="0">
                <a:latin typeface="Calibri"/>
                <a:cs typeface="Calibri"/>
              </a:rPr>
              <a:t>σμ</a:t>
            </a:r>
            <a:r>
              <a:rPr sz="1300" b="1" spc="-10" dirty="0">
                <a:latin typeface="Calibri"/>
                <a:cs typeface="Calibri"/>
              </a:rPr>
              <a:t>ός</a:t>
            </a:r>
            <a:r>
              <a:rPr sz="1300" b="1" spc="6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ατ</a:t>
            </a:r>
            <a:r>
              <a:rPr sz="1300" b="1" spc="-15" dirty="0">
                <a:latin typeface="Calibri"/>
                <a:cs typeface="Calibri"/>
              </a:rPr>
              <a:t>ό</a:t>
            </a:r>
            <a:r>
              <a:rPr sz="1300" b="1" spc="-20" dirty="0">
                <a:latin typeface="Calibri"/>
                <a:cs typeface="Calibri"/>
              </a:rPr>
              <a:t>μ</a:t>
            </a:r>
            <a:r>
              <a:rPr sz="1300" b="1" spc="-10" dirty="0">
                <a:latin typeface="Calibri"/>
                <a:cs typeface="Calibri"/>
              </a:rPr>
              <a:t>ων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4</a:t>
            </a:fld>
            <a:endParaRPr spc="-5" dirty="0"/>
          </a:p>
        </p:txBody>
      </p:sp>
      <p:sp>
        <p:nvSpPr>
          <p:cNvPr id="16" name="object 16"/>
          <p:cNvSpPr txBox="1"/>
          <p:nvPr/>
        </p:nvSpPr>
        <p:spPr>
          <a:xfrm>
            <a:off x="1589150" y="2028825"/>
            <a:ext cx="9956800" cy="1586230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θέσεω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4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ασία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2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σέ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spc="-20" dirty="0">
                <a:latin typeface="Calibri"/>
                <a:cs typeface="Calibri"/>
              </a:rPr>
              <a:t>ό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ύ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</a:t>
            </a: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τηλ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φ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υ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</a:t>
            </a:r>
            <a:r>
              <a:rPr sz="1300" spc="-10" dirty="0">
                <a:latin typeface="Calibri"/>
                <a:cs typeface="Calibri"/>
              </a:rPr>
              <a:t>ηλ</a:t>
            </a:r>
            <a:r>
              <a:rPr sz="1300" spc="-5" dirty="0">
                <a:latin typeface="Calibri"/>
                <a:cs typeface="Calibri"/>
              </a:rPr>
              <a:t>εκτ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ικώ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μέσω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marR="224154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Οι 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5" dirty="0">
                <a:latin typeface="Calibri"/>
                <a:cs typeface="Calibri"/>
              </a:rPr>
              <a:t>ει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σεις</a:t>
            </a:r>
            <a:r>
              <a:rPr sz="1300" spc="-3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φείλ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</a:t>
            </a:r>
            <a:r>
              <a:rPr sz="1300" spc="-10" dirty="0">
                <a:latin typeface="Calibri"/>
                <a:cs typeface="Calibri"/>
              </a:rPr>
              <a:t>τά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-5" dirty="0">
                <a:latin typeface="Calibri"/>
                <a:cs typeface="Calibri"/>
              </a:rPr>
              <a:t>με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5" dirty="0">
                <a:latin typeface="Calibri"/>
                <a:cs typeface="Calibri"/>
              </a:rPr>
              <a:t>ξ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3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spc="-20" dirty="0">
                <a:latin typeface="Calibri"/>
                <a:cs typeface="Calibri"/>
              </a:rPr>
              <a:t>ους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πλη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κατ</a:t>
            </a:r>
            <a:r>
              <a:rPr sz="1300" dirty="0">
                <a:latin typeface="Calibri"/>
                <a:cs typeface="Calibri"/>
              </a:rPr>
              <a:t>ά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γο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spc="-10" dirty="0">
                <a:latin typeface="Calibri"/>
                <a:cs typeface="Calibri"/>
              </a:rPr>
              <a:t>ε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2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5" dirty="0">
                <a:latin typeface="Calibri"/>
                <a:cs typeface="Calibri"/>
              </a:rPr>
              <a:t>β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ύ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τ</a:t>
            </a:r>
            <a:r>
              <a:rPr sz="1300" dirty="0">
                <a:latin typeface="Calibri"/>
                <a:cs typeface="Calibri"/>
              </a:rPr>
              <a:t>ω</a:t>
            </a:r>
            <a:r>
              <a:rPr sz="1300" spc="-10" dirty="0">
                <a:latin typeface="Calibri"/>
                <a:cs typeface="Calibri"/>
              </a:rPr>
              <a:t>ν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ατ</a:t>
            </a:r>
            <a:r>
              <a:rPr sz="1300" dirty="0">
                <a:latin typeface="Calibri"/>
                <a:cs typeface="Calibri"/>
              </a:rPr>
              <a:t>ώ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,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70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 θ</a:t>
            </a:r>
            <a:r>
              <a:rPr sz="1300" spc="-10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20" dirty="0">
                <a:latin typeface="Calibri"/>
                <a:cs typeface="Calibri"/>
              </a:rPr>
              <a:t>δ</a:t>
            </a:r>
            <a:r>
              <a:rPr sz="1300" spc="-5" dirty="0">
                <a:latin typeface="Calibri"/>
                <a:cs typeface="Calibri"/>
              </a:rPr>
              <a:t>εικ</a:t>
            </a:r>
            <a:r>
              <a:rPr sz="1300" spc="-20" dirty="0">
                <a:latin typeface="Calibri"/>
                <a:cs typeface="Calibri"/>
              </a:rPr>
              <a:t>νύ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ι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τα</a:t>
            </a:r>
            <a:r>
              <a:rPr sz="1300" spc="-20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κτ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ά</a:t>
            </a:r>
            <a:r>
              <a:rPr sz="1300" spc="-5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όρ</a:t>
            </a:r>
            <a:r>
              <a:rPr sz="1300" spc="-10" dirty="0">
                <a:latin typeface="Calibri"/>
                <a:cs typeface="Calibri"/>
              </a:rPr>
              <a:t>γ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5" dirty="0">
                <a:latin typeface="Calibri"/>
                <a:cs typeface="Calibri"/>
              </a:rPr>
              <a:t>α.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ο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εωτ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χ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ή</a:t>
            </a:r>
            <a:r>
              <a:rPr sz="1300" spc="-5" dirty="0">
                <a:latin typeface="Calibri"/>
                <a:cs typeface="Calibri"/>
              </a:rPr>
              <a:t>σ</a:t>
            </a:r>
            <a:r>
              <a:rPr sz="1300" spc="-10" dirty="0">
                <a:latin typeface="Calibri"/>
                <a:cs typeface="Calibri"/>
              </a:rPr>
              <a:t>η</a:t>
            </a:r>
            <a:r>
              <a:rPr sz="1300" spc="1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μάσκα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στ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5" dirty="0">
                <a:latin typeface="Calibri"/>
                <a:cs typeface="Calibri"/>
              </a:rPr>
              <a:t>σία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για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το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σω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10" dirty="0">
                <a:latin typeface="Calibri"/>
                <a:cs typeface="Calibri"/>
              </a:rPr>
              <a:t>ό</a:t>
            </a:r>
            <a:r>
              <a:rPr sz="1300" spc="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και 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άτ</a:t>
            </a:r>
            <a:r>
              <a:rPr sz="1300" dirty="0">
                <a:latin typeface="Calibri"/>
                <a:cs typeface="Calibri"/>
              </a:rPr>
              <a:t>ε</a:t>
            </a:r>
            <a:r>
              <a:rPr sz="1300" spc="-20" dirty="0">
                <a:latin typeface="Calibri"/>
                <a:cs typeface="Calibri"/>
              </a:rPr>
              <a:t>ς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321310" indent="-213360">
              <a:lnSpc>
                <a:spcPct val="100000"/>
              </a:lnSpc>
              <a:buFont typeface="Wingdings"/>
              <a:buChar char=""/>
              <a:tabLst>
                <a:tab pos="321945" algn="l"/>
              </a:tabLst>
            </a:pPr>
            <a:r>
              <a:rPr sz="1300" spc="-10" dirty="0">
                <a:latin typeface="Calibri"/>
                <a:cs typeface="Calibri"/>
              </a:rPr>
              <a:t>Ω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ά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ιο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0" dirty="0">
                <a:latin typeface="Calibri"/>
                <a:cs typeface="Calibri"/>
              </a:rPr>
              <a:t>ου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γί</a:t>
            </a:r>
            <a:r>
              <a:rPr sz="1300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5" dirty="0">
                <a:latin typeface="Calibri"/>
                <a:cs typeface="Calibri"/>
              </a:rPr>
              <a:t>(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-20" dirty="0">
                <a:latin typeface="Calibri"/>
                <a:cs typeface="Calibri"/>
              </a:rPr>
              <a:t>ρ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ό</a:t>
            </a:r>
            <a:r>
              <a:rPr sz="1300" spc="-5" dirty="0">
                <a:latin typeface="Calibri"/>
                <a:cs typeface="Calibri"/>
              </a:rPr>
              <a:t>)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10" dirty="0">
                <a:latin typeface="Calibri"/>
                <a:cs typeface="Calibri"/>
              </a:rPr>
              <a:t>πό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7:0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8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π</a:t>
            </a:r>
            <a:r>
              <a:rPr sz="1300" spc="0" dirty="0">
                <a:latin typeface="Calibri"/>
                <a:cs typeface="Calibri"/>
              </a:rPr>
              <a:t>.</a:t>
            </a:r>
            <a:r>
              <a:rPr sz="1300" spc="-5" dirty="0">
                <a:latin typeface="Calibri"/>
                <a:cs typeface="Calibri"/>
              </a:rPr>
              <a:t>μ.</a:t>
            </a:r>
            <a:r>
              <a:rPr sz="1300" spc="-2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έω</a:t>
            </a:r>
            <a:r>
              <a:rPr sz="1300" spc="-10" dirty="0">
                <a:latin typeface="Calibri"/>
                <a:cs typeface="Calibri"/>
              </a:rPr>
              <a:t>ς</a:t>
            </a:r>
            <a:r>
              <a:rPr sz="1300" spc="-15" dirty="0">
                <a:latin typeface="Calibri"/>
                <a:cs typeface="Calibri"/>
              </a:rPr>
              <a:t> </a:t>
            </a:r>
            <a:r>
              <a:rPr sz="1300" spc="-20" dirty="0">
                <a:latin typeface="Calibri"/>
                <a:cs typeface="Calibri"/>
              </a:rPr>
              <a:t>8</a:t>
            </a:r>
            <a:r>
              <a:rPr sz="1300" spc="-15" dirty="0">
                <a:latin typeface="Calibri"/>
                <a:cs typeface="Calibri"/>
              </a:rPr>
              <a:t>:</a:t>
            </a:r>
            <a:r>
              <a:rPr sz="1300" spc="-20" dirty="0">
                <a:latin typeface="Calibri"/>
                <a:cs typeface="Calibri"/>
              </a:rPr>
              <a:t>0</a:t>
            </a:r>
            <a:r>
              <a:rPr sz="1300" spc="-10" dirty="0">
                <a:latin typeface="Calibri"/>
                <a:cs typeface="Calibri"/>
              </a:rPr>
              <a:t>0</a:t>
            </a:r>
            <a:r>
              <a:rPr sz="1300" spc="55" dirty="0">
                <a:latin typeface="Calibri"/>
                <a:cs typeface="Calibri"/>
              </a:rPr>
              <a:t> </a:t>
            </a:r>
            <a:r>
              <a:rPr sz="1300" spc="-5" dirty="0">
                <a:latin typeface="Calibri"/>
                <a:cs typeface="Calibri"/>
              </a:rPr>
              <a:t>μ</a:t>
            </a:r>
            <a:r>
              <a:rPr sz="1300" dirty="0">
                <a:latin typeface="Calibri"/>
                <a:cs typeface="Calibri"/>
              </a:rPr>
              <a:t>.μ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  <a:p>
            <a:pPr marL="285115" indent="-177165">
              <a:lnSpc>
                <a:spcPct val="100000"/>
              </a:lnSpc>
              <a:buFont typeface="Wingdings"/>
              <a:buChar char=""/>
              <a:tabLst>
                <a:tab pos="285115" algn="l"/>
              </a:tabLst>
            </a:pPr>
            <a:r>
              <a:rPr sz="1300" spc="-5" dirty="0">
                <a:latin typeface="Calibri"/>
                <a:cs typeface="Calibri"/>
              </a:rPr>
              <a:t>Π</a:t>
            </a:r>
            <a:r>
              <a:rPr sz="1300" spc="-25" dirty="0">
                <a:latin typeface="Calibri"/>
                <a:cs typeface="Calibri"/>
              </a:rPr>
              <a:t>ρο</a:t>
            </a:r>
            <a:r>
              <a:rPr sz="1300" spc="-5" dirty="0">
                <a:latin typeface="Calibri"/>
                <a:cs typeface="Calibri"/>
              </a:rPr>
              <a:t>αι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ετικ</a:t>
            </a:r>
            <a:r>
              <a:rPr sz="1300" spc="-10" dirty="0">
                <a:latin typeface="Calibri"/>
                <a:cs typeface="Calibri"/>
              </a:rPr>
              <a:t>ή λ</a:t>
            </a:r>
            <a:r>
              <a:rPr sz="1300" spc="-5" dirty="0">
                <a:latin typeface="Calibri"/>
                <a:cs typeface="Calibri"/>
              </a:rPr>
              <a:t>ειτ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10" dirty="0">
                <a:latin typeface="Calibri"/>
                <a:cs typeface="Calibri"/>
              </a:rPr>
              <a:t>γία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4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την</a:t>
            </a:r>
            <a:r>
              <a:rPr sz="1300" spc="10" dirty="0">
                <a:latin typeface="Calibri"/>
                <a:cs typeface="Calibri"/>
              </a:rPr>
              <a:t> </a:t>
            </a:r>
            <a:r>
              <a:rPr sz="1300" spc="-10" dirty="0">
                <a:latin typeface="Calibri"/>
                <a:cs typeface="Calibri"/>
              </a:rPr>
              <a:t>Κ</a:t>
            </a:r>
            <a:r>
              <a:rPr sz="1300" spc="-25" dirty="0">
                <a:latin typeface="Calibri"/>
                <a:cs typeface="Calibri"/>
              </a:rPr>
              <a:t>υρ</a:t>
            </a:r>
            <a:r>
              <a:rPr sz="1300" spc="-5" dirty="0">
                <a:latin typeface="Calibri"/>
                <a:cs typeface="Calibri"/>
              </a:rPr>
              <a:t>ιακ</a:t>
            </a:r>
            <a:r>
              <a:rPr sz="1300" spc="-10" dirty="0">
                <a:latin typeface="Calibri"/>
                <a:cs typeface="Calibri"/>
              </a:rPr>
              <a:t>ή,</a:t>
            </a:r>
            <a:r>
              <a:rPr sz="1300" dirty="0">
                <a:latin typeface="Calibri"/>
                <a:cs typeface="Calibri"/>
              </a:rPr>
              <a:t> </a:t>
            </a:r>
            <a:r>
              <a:rPr sz="1300" spc="-25" dirty="0">
                <a:latin typeface="Calibri"/>
                <a:cs typeface="Calibri"/>
              </a:rPr>
              <a:t>2</a:t>
            </a:r>
            <a:r>
              <a:rPr sz="1300" spc="-10" dirty="0">
                <a:latin typeface="Calibri"/>
                <a:cs typeface="Calibri"/>
              </a:rPr>
              <a:t>4</a:t>
            </a:r>
            <a:r>
              <a:rPr sz="1300" spc="30" dirty="0">
                <a:latin typeface="Calibri"/>
                <a:cs typeface="Calibri"/>
              </a:rPr>
              <a:t> </a:t>
            </a:r>
            <a:r>
              <a:rPr sz="1300" dirty="0">
                <a:latin typeface="Calibri"/>
                <a:cs typeface="Calibri"/>
              </a:rPr>
              <a:t>Ι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0" dirty="0">
                <a:latin typeface="Calibri"/>
                <a:cs typeface="Calibri"/>
              </a:rPr>
              <a:t>ν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α</a:t>
            </a:r>
            <a:r>
              <a:rPr sz="1300" spc="-25" dirty="0">
                <a:latin typeface="Calibri"/>
                <a:cs typeface="Calibri"/>
              </a:rPr>
              <a:t>ρ</a:t>
            </a:r>
            <a:r>
              <a:rPr sz="1300" spc="-5" dirty="0">
                <a:latin typeface="Calibri"/>
                <a:cs typeface="Calibri"/>
              </a:rPr>
              <a:t>ί</a:t>
            </a:r>
            <a:r>
              <a:rPr sz="1300" spc="-25" dirty="0">
                <a:latin typeface="Calibri"/>
                <a:cs typeface="Calibri"/>
              </a:rPr>
              <a:t>ο</a:t>
            </a:r>
            <a:r>
              <a:rPr sz="1300" spc="-20" dirty="0">
                <a:latin typeface="Calibri"/>
                <a:cs typeface="Calibri"/>
              </a:rPr>
              <a:t>υ</a:t>
            </a:r>
            <a:r>
              <a:rPr sz="1300" spc="-5" dirty="0">
                <a:latin typeface="Calibri"/>
                <a:cs typeface="Calibri"/>
              </a:rPr>
              <a:t>.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546225" y="1511363"/>
            <a:ext cx="9991725" cy="424180"/>
          </a:xfrm>
          <a:prstGeom prst="rect">
            <a:avLst/>
          </a:prstGeom>
          <a:solidFill>
            <a:srgbClr val="9CC6CE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>
              <a:lnSpc>
                <a:spcPct val="100000"/>
              </a:lnSpc>
            </a:pPr>
            <a:r>
              <a:rPr sz="1300" b="1" spc="-20" dirty="0">
                <a:latin typeface="Calibri"/>
                <a:cs typeface="Calibri"/>
              </a:rPr>
              <a:t>Ει</a:t>
            </a:r>
            <a:r>
              <a:rPr sz="1300" b="1" spc="-10" dirty="0">
                <a:latin typeface="Calibri"/>
                <a:cs typeface="Calibri"/>
              </a:rPr>
              <a:t>δ</a:t>
            </a:r>
            <a:r>
              <a:rPr sz="1300" b="1" spc="-20" dirty="0">
                <a:latin typeface="Calibri"/>
                <a:cs typeface="Calibri"/>
              </a:rPr>
              <a:t>ι</a:t>
            </a:r>
            <a:r>
              <a:rPr sz="1300" b="1" spc="-10" dirty="0">
                <a:latin typeface="Calibri"/>
                <a:cs typeface="Calibri"/>
              </a:rPr>
              <a:t>κοί</a:t>
            </a:r>
            <a:r>
              <a:rPr sz="1300" b="1" spc="30" dirty="0">
                <a:latin typeface="Calibri"/>
                <a:cs typeface="Calibri"/>
              </a:rPr>
              <a:t> </a:t>
            </a:r>
            <a:r>
              <a:rPr sz="1300" b="1" spc="-10" dirty="0">
                <a:latin typeface="Calibri"/>
                <a:cs typeface="Calibri"/>
              </a:rPr>
              <a:t>ό</a:t>
            </a:r>
            <a:r>
              <a:rPr sz="1300" b="1" spc="-5" dirty="0">
                <a:latin typeface="Calibri"/>
                <a:cs typeface="Calibri"/>
              </a:rPr>
              <a:t>ρ</a:t>
            </a:r>
            <a:r>
              <a:rPr sz="1300" b="1" spc="-10" dirty="0">
                <a:latin typeface="Calibri"/>
                <a:cs typeface="Calibri"/>
              </a:rPr>
              <a:t>οι</a:t>
            </a:r>
            <a:r>
              <a:rPr sz="1300" b="1" spc="5" dirty="0">
                <a:latin typeface="Calibri"/>
                <a:cs typeface="Calibri"/>
              </a:rPr>
              <a:t> </a:t>
            </a:r>
            <a:r>
              <a:rPr sz="1300" b="1" spc="-20" dirty="0">
                <a:latin typeface="Calibri"/>
                <a:cs typeface="Calibri"/>
              </a:rPr>
              <a:t>λ</a:t>
            </a:r>
            <a:r>
              <a:rPr sz="1300" b="1" spc="-5" dirty="0">
                <a:latin typeface="Calibri"/>
                <a:cs typeface="Calibri"/>
              </a:rPr>
              <a:t>ε</a:t>
            </a:r>
            <a:r>
              <a:rPr sz="1300" b="1" spc="-20" dirty="0">
                <a:latin typeface="Calibri"/>
                <a:cs typeface="Calibri"/>
              </a:rPr>
              <a:t>ιτ</a:t>
            </a:r>
            <a:r>
              <a:rPr sz="1300" b="1" spc="-10" dirty="0">
                <a:latin typeface="Calibri"/>
                <a:cs typeface="Calibri"/>
              </a:rPr>
              <a:t>ο</a:t>
            </a:r>
            <a:r>
              <a:rPr sz="1300" b="1" spc="-5" dirty="0">
                <a:latin typeface="Calibri"/>
                <a:cs typeface="Calibri"/>
              </a:rPr>
              <a:t>υρ</a:t>
            </a:r>
            <a:r>
              <a:rPr sz="1300" b="1" spc="-20" dirty="0">
                <a:latin typeface="Calibri"/>
                <a:cs typeface="Calibri"/>
              </a:rPr>
              <a:t>γί</a:t>
            </a:r>
            <a:r>
              <a:rPr sz="1300" b="1" spc="-10" dirty="0">
                <a:latin typeface="Calibri"/>
                <a:cs typeface="Calibri"/>
              </a:rPr>
              <a:t>ας</a:t>
            </a:r>
            <a:endParaRPr sz="1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5" name="object 5"/>
          <p:cNvSpPr/>
          <p:nvPr/>
        </p:nvSpPr>
        <p:spPr>
          <a:xfrm>
            <a:off x="1538350" y="2289175"/>
            <a:ext cx="1104900" cy="3035300"/>
          </a:xfrm>
          <a:custGeom>
            <a:avLst/>
            <a:gdLst/>
            <a:ahLst/>
            <a:cxnLst/>
            <a:rect l="l" t="t" r="r" b="b"/>
            <a:pathLst>
              <a:path w="1104900" h="3035300">
                <a:moveTo>
                  <a:pt x="0" y="3035300"/>
                </a:moveTo>
                <a:lnTo>
                  <a:pt x="1104900" y="3035300"/>
                </a:lnTo>
                <a:lnTo>
                  <a:pt x="1104900" y="0"/>
                </a:lnTo>
                <a:lnTo>
                  <a:pt x="0" y="0"/>
                </a:lnTo>
                <a:lnTo>
                  <a:pt x="0" y="303530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/>
          <p:nvPr/>
        </p:nvSpPr>
        <p:spPr>
          <a:xfrm>
            <a:off x="1622805" y="3602990"/>
            <a:ext cx="960755" cy="4464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7645" marR="5080" indent="-195580">
              <a:lnSpc>
                <a:spcPct val="100000"/>
              </a:lnSpc>
            </a:pP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14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00 </a:t>
            </a:r>
            <a:r>
              <a:rPr sz="1500" b="1" spc="5" dirty="0">
                <a:solidFill>
                  <a:srgbClr val="FFFFFF"/>
                </a:solidFill>
                <a:latin typeface="Calibri"/>
                <a:cs typeface="Calibri"/>
              </a:rPr>
              <a:t>(</a:t>
            </a: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ΤΕ</a:t>
            </a:r>
            <a:r>
              <a:rPr sz="1500" b="1" spc="10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701925" y="2292350"/>
            <a:ext cx="8066405" cy="720725"/>
          </a:xfrm>
          <a:custGeom>
            <a:avLst/>
            <a:gdLst/>
            <a:ahLst/>
            <a:cxnLst/>
            <a:rect l="l" t="t" r="r" b="b"/>
            <a:pathLst>
              <a:path w="8066405" h="720725">
                <a:moveTo>
                  <a:pt x="0" y="720725"/>
                </a:moveTo>
                <a:lnTo>
                  <a:pt x="8066151" y="720725"/>
                </a:lnTo>
                <a:lnTo>
                  <a:pt x="8066151" y="0"/>
                </a:lnTo>
                <a:lnTo>
                  <a:pt x="0" y="0"/>
                </a:lnTo>
                <a:lnTo>
                  <a:pt x="0" y="720725"/>
                </a:lnTo>
                <a:close/>
              </a:path>
            </a:pathLst>
          </a:custGeom>
          <a:solidFill>
            <a:srgbClr val="DEEBE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2797810" y="2445685"/>
            <a:ext cx="7319645" cy="4584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28600" indent="-215900">
              <a:lnSpc>
                <a:spcPct val="100000"/>
              </a:lnSpc>
              <a:buFont typeface="Wingdings"/>
              <a:buChar char=""/>
              <a:tabLst>
                <a:tab pos="229235" algn="l"/>
              </a:tabLst>
            </a:pP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dirty="0">
                <a:latin typeface="Calibri"/>
                <a:cs typeface="Calibri"/>
              </a:rPr>
              <a:t>λά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ες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έρχο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πιν</a:t>
            </a:r>
            <a:r>
              <a:rPr sz="1500" spc="-3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ηλεφών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ηλε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ρ</a:t>
            </a:r>
            <a:r>
              <a:rPr sz="1500" spc="-10" dirty="0">
                <a:latin typeface="Calibri"/>
                <a:cs typeface="Calibri"/>
              </a:rPr>
              <a:t>ονι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ών</a:t>
            </a:r>
            <a:endParaRPr sz="1500">
              <a:latin typeface="Calibri"/>
              <a:cs typeface="Calibri"/>
            </a:endParaRPr>
          </a:p>
          <a:p>
            <a:pPr marL="189230">
              <a:lnSpc>
                <a:spcPct val="100000"/>
              </a:lnSpc>
            </a:pP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701925" y="3063938"/>
            <a:ext cx="8066405" cy="71945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285115" marR="89535" indent="-17716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spc="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επιχ</a:t>
            </a:r>
            <a:r>
              <a:rPr sz="1500" spc="5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φε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υν</a:t>
            </a:r>
            <a:r>
              <a:rPr sz="1500" spc="-4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ην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10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έ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αρξη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λει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</a:t>
            </a:r>
            <a:r>
              <a:rPr sz="1500" spc="-5" dirty="0">
                <a:latin typeface="Calibri"/>
                <a:cs typeface="Calibri"/>
              </a:rPr>
              <a:t>ρ</a:t>
            </a:r>
            <a:r>
              <a:rPr sz="1500" dirty="0">
                <a:latin typeface="Calibri"/>
                <a:cs typeface="Calibri"/>
              </a:rPr>
              <a:t>γ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υς</a:t>
            </a:r>
            <a:r>
              <a:rPr sz="1500" spc="1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, 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δ</a:t>
            </a:r>
            <a:r>
              <a:rPr sz="1500" spc="-5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ηρο</a:t>
            </a:r>
            <a:r>
              <a:rPr sz="1500" spc="-10" dirty="0">
                <a:latin typeface="Calibri"/>
                <a:cs typeface="Calibri"/>
              </a:rPr>
              <a:t>ύ</a:t>
            </a:r>
            <a:r>
              <a:rPr sz="1500" dirty="0">
                <a:latin typeface="Calibri"/>
                <a:cs typeface="Calibri"/>
              </a:rPr>
              <a:t>ν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άλ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γο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ε 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ρα</a:t>
            </a:r>
            <a:r>
              <a:rPr sz="1500" spc="-10" dirty="0">
                <a:latin typeface="Calibri"/>
                <a:cs typeface="Calibri"/>
              </a:rPr>
              <a:t>ντ</a:t>
            </a:r>
            <a:r>
              <a:rPr sz="1500" dirty="0">
                <a:latin typeface="Calibri"/>
                <a:cs typeface="Calibri"/>
              </a:rPr>
              <a:t>ε</a:t>
            </a:r>
            <a:r>
              <a:rPr sz="1500" spc="-15" dirty="0">
                <a:latin typeface="Calibri"/>
                <a:cs typeface="Calibri"/>
              </a:rPr>
              <a:t>β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ύ,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πο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θ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επιδε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ν</a:t>
            </a:r>
            <a:r>
              <a:rPr sz="1500" dirty="0">
                <a:latin typeface="Calibri"/>
                <a:cs typeface="Calibri"/>
              </a:rPr>
              <a:t>ύε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60" dirty="0">
                <a:latin typeface="Calibri"/>
                <a:cs typeface="Calibri"/>
              </a:rPr>
              <a:t> 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ελεγ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 </a:t>
            </a:r>
            <a:r>
              <a:rPr sz="1500" spc="-5" dirty="0">
                <a:latin typeface="Calibri"/>
                <a:cs typeface="Calibri"/>
              </a:rPr>
              <a:t>ό</a:t>
            </a:r>
            <a:r>
              <a:rPr sz="1500" dirty="0">
                <a:latin typeface="Calibri"/>
                <a:cs typeface="Calibri"/>
              </a:rPr>
              <a:t>ργανα.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701925" y="3898900"/>
            <a:ext cx="8066405" cy="1425575"/>
          </a:xfrm>
          <a:prstGeom prst="rect">
            <a:avLst/>
          </a:prstGeom>
          <a:solidFill>
            <a:srgbClr val="DEEBEE"/>
          </a:solidFill>
        </p:spPr>
        <p:txBody>
          <a:bodyPr vert="horz" wrap="square" lIns="0" tIns="0" rIns="0" bIns="0" rtlCol="0">
            <a:spAutoFit/>
          </a:bodyPr>
          <a:lstStyle/>
          <a:p>
            <a:pPr marL="324485" indent="-215900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dirty="0">
                <a:latin typeface="Calibri"/>
                <a:cs typeface="Calibri"/>
              </a:rPr>
              <a:t>Υποχρεω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ή 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5" dirty="0">
                <a:latin typeface="Calibri"/>
                <a:cs typeface="Calibri"/>
              </a:rPr>
              <a:t>σκ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10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5" dirty="0">
                <a:latin typeface="Calibri"/>
                <a:cs typeface="Calibri"/>
              </a:rPr>
              <a:t>τ</a:t>
            </a:r>
            <a:r>
              <a:rPr sz="1500" dirty="0">
                <a:latin typeface="Calibri"/>
                <a:cs typeface="Calibri"/>
              </a:rPr>
              <a:t>ο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πρ</a:t>
            </a:r>
            <a:r>
              <a:rPr sz="1500" spc="-10" dirty="0">
                <a:latin typeface="Calibri"/>
                <a:cs typeface="Calibri"/>
              </a:rPr>
              <a:t>ο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ωπικό</a:t>
            </a:r>
            <a:r>
              <a:rPr sz="1500" spc="-5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ερ</a:t>
            </a:r>
            <a:r>
              <a:rPr sz="1500" spc="-10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5" dirty="0">
                <a:latin typeface="Calibri"/>
                <a:cs typeface="Calibri"/>
              </a:rPr>
              <a:t>σ</a:t>
            </a:r>
            <a:r>
              <a:rPr sz="1500" spc="-10" dirty="0">
                <a:latin typeface="Calibri"/>
                <a:cs typeface="Calibri"/>
              </a:rPr>
              <a:t>ί</a:t>
            </a:r>
            <a:r>
              <a:rPr sz="1500" dirty="0">
                <a:latin typeface="Calibri"/>
                <a:cs typeface="Calibri"/>
              </a:rPr>
              <a:t>ας.</a:t>
            </a:r>
            <a:endParaRPr sz="15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Wingdings"/>
              <a:buChar char=""/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Wingdings"/>
              <a:buChar char=""/>
            </a:pPr>
            <a:endParaRPr sz="1650">
              <a:latin typeface="Times New Roman"/>
              <a:cs typeface="Times New Roman"/>
            </a:endParaRPr>
          </a:p>
          <a:p>
            <a:pPr marL="332740" indent="-216535">
              <a:lnSpc>
                <a:spcPct val="100000"/>
              </a:lnSpc>
              <a:buFont typeface="Wingdings"/>
              <a:buChar char=""/>
              <a:tabLst>
                <a:tab pos="333375" algn="l"/>
              </a:tabLst>
            </a:pPr>
            <a:r>
              <a:rPr sz="1500" spc="-5" dirty="0">
                <a:latin typeface="Calibri"/>
                <a:cs typeface="Calibri"/>
              </a:rPr>
              <a:t>Γ</a:t>
            </a:r>
            <a:r>
              <a:rPr sz="1500" dirty="0">
                <a:latin typeface="Calibri"/>
                <a:cs typeface="Calibri"/>
              </a:rPr>
              <a:t>ά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μ</a:t>
            </a:r>
            <a:r>
              <a:rPr sz="1500" spc="-10" dirty="0">
                <a:latin typeface="Calibri"/>
                <a:cs typeface="Calibri"/>
              </a:rPr>
              <a:t>ι</a:t>
            </a:r>
            <a:r>
              <a:rPr sz="1500" dirty="0">
                <a:latin typeface="Calibri"/>
                <a:cs typeface="Calibri"/>
              </a:rPr>
              <a:t>ας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εως</a:t>
            </a:r>
            <a:r>
              <a:rPr sz="1500" spc="-70" dirty="0">
                <a:latin typeface="Calibri"/>
                <a:cs typeface="Calibri"/>
              </a:rPr>
              <a:t> 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dirty="0">
                <a:latin typeface="Calibri"/>
                <a:cs typeface="Calibri"/>
              </a:rPr>
              <a:t>αι</a:t>
            </a:r>
            <a:r>
              <a:rPr sz="1500" spc="-3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χρή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-2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α</a:t>
            </a:r>
            <a:r>
              <a:rPr sz="1500" spc="-10" dirty="0">
                <a:latin typeface="Calibri"/>
                <a:cs typeface="Calibri"/>
              </a:rPr>
              <a:t>ντι</a:t>
            </a:r>
            <a:r>
              <a:rPr sz="1500" spc="10" dirty="0">
                <a:latin typeface="Calibri"/>
                <a:cs typeface="Calibri"/>
              </a:rPr>
              <a:t>σ</a:t>
            </a:r>
            <a:r>
              <a:rPr sz="1500" dirty="0">
                <a:latin typeface="Calibri"/>
                <a:cs typeface="Calibri"/>
              </a:rPr>
              <a:t>η</a:t>
            </a:r>
            <a:r>
              <a:rPr sz="1500" spc="5" dirty="0">
                <a:latin typeface="Calibri"/>
                <a:cs typeface="Calibri"/>
              </a:rPr>
              <a:t>π</a:t>
            </a:r>
            <a:r>
              <a:rPr sz="1500" spc="-10" dirty="0">
                <a:latin typeface="Calibri"/>
                <a:cs typeface="Calibri"/>
              </a:rPr>
              <a:t>τι</a:t>
            </a:r>
            <a:r>
              <a:rPr sz="1500" spc="5" dirty="0">
                <a:latin typeface="Calibri"/>
                <a:cs typeface="Calibri"/>
              </a:rPr>
              <a:t>κ</a:t>
            </a:r>
            <a:r>
              <a:rPr sz="1500" spc="-5" dirty="0">
                <a:latin typeface="Calibri"/>
                <a:cs typeface="Calibri"/>
              </a:rPr>
              <a:t>ο</a:t>
            </a:r>
            <a:r>
              <a:rPr sz="1500" dirty="0">
                <a:latin typeface="Calibri"/>
                <a:cs typeface="Calibri"/>
              </a:rPr>
              <a:t>ύ.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2692400" y="1839976"/>
            <a:ext cx="8074025" cy="415925"/>
          </a:xfrm>
          <a:custGeom>
            <a:avLst/>
            <a:gdLst/>
            <a:ahLst/>
            <a:cxnLst/>
            <a:rect l="l" t="t" r="r" b="b"/>
            <a:pathLst>
              <a:path w="8074025" h="415925">
                <a:moveTo>
                  <a:pt x="0" y="415925"/>
                </a:moveTo>
                <a:lnTo>
                  <a:pt x="8074025" y="415925"/>
                </a:lnTo>
                <a:lnTo>
                  <a:pt x="8074025" y="0"/>
                </a:lnTo>
                <a:lnTo>
                  <a:pt x="0" y="0"/>
                </a:lnTo>
                <a:lnTo>
                  <a:pt x="0" y="415925"/>
                </a:lnTo>
                <a:close/>
              </a:path>
            </a:pathLst>
          </a:custGeom>
          <a:solidFill>
            <a:srgbClr val="9CC6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 txBox="1"/>
          <p:nvPr/>
        </p:nvSpPr>
        <p:spPr>
          <a:xfrm>
            <a:off x="2788411" y="1942236"/>
            <a:ext cx="1523365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ιτή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εις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1538350" y="1830451"/>
            <a:ext cx="1106805" cy="425450"/>
          </a:xfrm>
          <a:custGeom>
            <a:avLst/>
            <a:gdLst/>
            <a:ahLst/>
            <a:cxnLst/>
            <a:rect l="l" t="t" r="r" b="b"/>
            <a:pathLst>
              <a:path w="1106805" h="425450">
                <a:moveTo>
                  <a:pt x="0" y="425450"/>
                </a:moveTo>
                <a:lnTo>
                  <a:pt x="1106487" y="425450"/>
                </a:lnTo>
                <a:lnTo>
                  <a:pt x="1106487" y="0"/>
                </a:lnTo>
                <a:lnTo>
                  <a:pt x="0" y="0"/>
                </a:lnTo>
                <a:lnTo>
                  <a:pt x="0" y="42545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1927605" y="1952751"/>
            <a:ext cx="356870" cy="2178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b="1" spc="-15" dirty="0">
                <a:solidFill>
                  <a:srgbClr val="FFFFFF"/>
                </a:solidFill>
                <a:latin typeface="Calibri"/>
                <a:cs typeface="Calibri"/>
              </a:rPr>
              <a:t>Κ</a:t>
            </a:r>
            <a:r>
              <a:rPr sz="1500" b="1" dirty="0">
                <a:solidFill>
                  <a:srgbClr val="FFFFFF"/>
                </a:solidFill>
                <a:latin typeface="Calibri"/>
                <a:cs typeface="Calibri"/>
              </a:rPr>
              <a:t>ΑΔ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pc="-5" dirty="0"/>
              <a:pPr marL="25400">
                <a:lnSpc>
                  <a:spcPct val="100000"/>
                </a:lnSpc>
              </a:pPr>
              <a:t>5</a:t>
            </a:fld>
            <a:endParaRPr spc="-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1812" y="2519362"/>
            <a:ext cx="11620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2519362"/>
            <a:ext cx="420243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60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εκ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ρονι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-10" dirty="0">
                <a:latin typeface="Calibri"/>
                <a:cs typeface="Calibri"/>
              </a:rPr>
              <a:t> 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ριφ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γισμι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1254231" y="6180788"/>
            <a:ext cx="110489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200" dirty="0">
                <a:solidFill>
                  <a:srgbClr val="243355"/>
                </a:solidFill>
                <a:latin typeface="Arial"/>
                <a:cs typeface="Arial"/>
              </a:rPr>
              <a:t>6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19112" y="3471798"/>
            <a:ext cx="1202055" cy="8318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71650" y="3486086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280" marR="37655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νια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31812" y="4443412"/>
            <a:ext cx="1174750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86001" y="4443412"/>
            <a:ext cx="41878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5518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r>
              <a:rPr sz="1400" spc="-3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073775" y="1633601"/>
            <a:ext cx="1106805" cy="8096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2385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258050" y="1654238"/>
            <a:ext cx="4019550" cy="8147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22542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ζ</a:t>
            </a:r>
            <a:r>
              <a:rPr sz="1400" spc="-10" dirty="0">
                <a:latin typeface="Calibri"/>
                <a:cs typeface="Calibri"/>
              </a:rPr>
              <a:t>αμι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061075" y="2538476"/>
            <a:ext cx="1132205" cy="7715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061075" y="3463861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45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72401" y="2538476"/>
            <a:ext cx="4019550" cy="7715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16256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ιμι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εω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απ</a:t>
            </a:r>
            <a:r>
              <a:rPr sz="1400" spc="-45" dirty="0">
                <a:latin typeface="Calibri"/>
                <a:cs typeface="Calibri"/>
              </a:rPr>
              <a:t>έ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οί</a:t>
            </a:r>
            <a:r>
              <a:rPr sz="1400" spc="-25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-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285101" y="3473386"/>
            <a:ext cx="40068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ηλ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4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19112" y="5373687"/>
            <a:ext cx="1202055" cy="822325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703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1824101" y="5360987"/>
            <a:ext cx="4129404" cy="8223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061075" y="4375086"/>
            <a:ext cx="1132205" cy="8305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97801" y="4375086"/>
            <a:ext cx="3994150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3613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πίπ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χρ</a:t>
            </a:r>
            <a:r>
              <a:rPr sz="1400" spc="-10" dirty="0">
                <a:latin typeface="Calibri"/>
                <a:cs typeface="Calibri"/>
              </a:rPr>
              <a:t>ήσης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13359" y="1624152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47.19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776476" y="1638363"/>
            <a:ext cx="4162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991869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μη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</a:t>
            </a:r>
            <a:r>
              <a:rPr sz="1400" spc="-5" dirty="0">
                <a:latin typeface="Arial"/>
                <a:cs typeface="Arial"/>
              </a:rPr>
              <a:t>.</a:t>
            </a:r>
            <a:endParaRPr sz="14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021578" y="5303520"/>
            <a:ext cx="1180465" cy="8312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32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7285101" y="5316537"/>
            <a:ext cx="4035425" cy="8305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86677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βι</a:t>
            </a:r>
            <a:r>
              <a:rPr sz="1400" spc="-5" dirty="0">
                <a:latin typeface="Calibri"/>
                <a:cs typeface="Calibri"/>
              </a:rPr>
              <a:t>β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6887" y="3119437"/>
            <a:ext cx="1222375" cy="5638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810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786001" y="3159125"/>
            <a:ext cx="4027804" cy="5238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84963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spc="-10" dirty="0"/>
              <a:t>Δ</a:t>
            </a:r>
            <a:r>
              <a:rPr spc="5" dirty="0"/>
              <a:t>ε</a:t>
            </a:r>
            <a:r>
              <a:rPr dirty="0"/>
              <a:t>υτ</a:t>
            </a:r>
            <a:r>
              <a:rPr spc="5" dirty="0"/>
              <a:t>έ</a:t>
            </a:r>
            <a:r>
              <a:rPr dirty="0"/>
              <a:t>ρα</a:t>
            </a:r>
            <a:r>
              <a:rPr spc="-60" dirty="0"/>
              <a:t> </a:t>
            </a:r>
            <a:r>
              <a:rPr dirty="0"/>
              <a:t>18</a:t>
            </a:r>
            <a:r>
              <a:rPr spc="-30" dirty="0"/>
              <a:t> </a:t>
            </a:r>
            <a:r>
              <a:rPr dirty="0"/>
              <a:t>Ιαν</a:t>
            </a:r>
            <a:r>
              <a:rPr spc="5" dirty="0"/>
              <a:t>ο</a:t>
            </a:r>
            <a:r>
              <a:rPr dirty="0"/>
              <a:t>υαρίου</a:t>
            </a:r>
            <a:r>
              <a:rPr spc="-20" dirty="0"/>
              <a:t> </a:t>
            </a:r>
            <a:r>
              <a:rPr dirty="0"/>
              <a:t>2</a:t>
            </a:r>
            <a:r>
              <a:rPr spc="10" dirty="0"/>
              <a:t>0</a:t>
            </a:r>
            <a:r>
              <a:rPr dirty="0"/>
              <a:t>21</a:t>
            </a:r>
          </a:p>
        </p:txBody>
      </p:sp>
      <p:sp>
        <p:nvSpPr>
          <p:cNvPr id="6" name="object 6"/>
          <p:cNvSpPr/>
          <p:nvPr/>
        </p:nvSpPr>
        <p:spPr>
          <a:xfrm>
            <a:off x="496887" y="3811587"/>
            <a:ext cx="1236980" cy="538480"/>
          </a:xfrm>
          <a:custGeom>
            <a:avLst/>
            <a:gdLst/>
            <a:ahLst/>
            <a:cxnLst/>
            <a:rect l="l" t="t" r="r" b="b"/>
            <a:pathLst>
              <a:path w="1236980" h="538479">
                <a:moveTo>
                  <a:pt x="0" y="538162"/>
                </a:moveTo>
                <a:lnTo>
                  <a:pt x="1236662" y="538162"/>
                </a:lnTo>
                <a:lnTo>
                  <a:pt x="1236662" y="0"/>
                </a:lnTo>
                <a:lnTo>
                  <a:pt x="0" y="0"/>
                </a:lnTo>
                <a:lnTo>
                  <a:pt x="0" y="5381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74267" y="3986910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58950" y="3838575"/>
            <a:ext cx="4067175" cy="511175"/>
          </a:xfrm>
          <a:custGeom>
            <a:avLst/>
            <a:gdLst/>
            <a:ahLst/>
            <a:cxnLst/>
            <a:rect l="l" t="t" r="r" b="b"/>
            <a:pathLst>
              <a:path w="4067175" h="511175">
                <a:moveTo>
                  <a:pt x="0" y="511175"/>
                </a:moveTo>
                <a:lnTo>
                  <a:pt x="4067175" y="511175"/>
                </a:lnTo>
                <a:lnTo>
                  <a:pt x="4067175" y="0"/>
                </a:lnTo>
                <a:lnTo>
                  <a:pt x="0" y="0"/>
                </a:lnTo>
                <a:lnTo>
                  <a:pt x="0" y="511175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827402" y="3904869"/>
            <a:ext cx="318135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-5" dirty="0">
                <a:latin typeface="Calibri"/>
                <a:cs typeface="Calibri"/>
              </a:rPr>
              <a:t>χνι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άθε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7</a:t>
            </a:fld>
            <a:endParaRPr sz="12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96887" y="5094287"/>
            <a:ext cx="1184275" cy="5746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19326" y="5089525"/>
            <a:ext cx="4081779" cy="5797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9113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 σε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943600" y="1636776"/>
            <a:ext cx="1132205" cy="60960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943600" y="2443162"/>
            <a:ext cx="1132205" cy="62738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154926" y="1636776"/>
            <a:ext cx="4065904" cy="59690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πισμ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1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5" dirty="0">
                <a:latin typeface="Calibri"/>
                <a:cs typeface="Calibri"/>
              </a:rPr>
              <a:t>ν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140575" y="2466975"/>
            <a:ext cx="4079875" cy="6286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0452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5" dirty="0">
                <a:latin typeface="Calibri"/>
                <a:cs typeface="Calibri"/>
              </a:rPr>
              <a:t>υτ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σπ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35" dirty="0">
                <a:latin typeface="Calibri"/>
                <a:cs typeface="Calibri"/>
              </a:rPr>
              <a:t>πα</a:t>
            </a:r>
            <a:r>
              <a:rPr sz="1400" spc="-10" dirty="0">
                <a:latin typeface="Calibri"/>
                <a:cs typeface="Calibri"/>
              </a:rPr>
              <a:t>σμά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ώω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φιάς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χετ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60" dirty="0">
                <a:latin typeface="Calibri"/>
                <a:cs typeface="Calibri"/>
              </a:rPr>
              <a:t>ζ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1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15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4459223"/>
            <a:ext cx="1211580" cy="5302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782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58950" y="4459223"/>
            <a:ext cx="4056379" cy="5302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δυ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5" dirty="0">
                <a:latin typeface="Calibri"/>
                <a:cs typeface="Calibri"/>
              </a:rPr>
              <a:t>μ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930900" y="3159125"/>
            <a:ext cx="1132205" cy="59055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09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153275" y="3198876"/>
            <a:ext cx="4067175" cy="5365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6140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σμημά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43600" y="3835400"/>
            <a:ext cx="1136650" cy="6318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3972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75500" y="3821112"/>
            <a:ext cx="4044950" cy="6464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5378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α,</a:t>
            </a:r>
            <a:r>
              <a:rPr sz="1400" spc="8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από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-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υ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αθα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91324" y="2407869"/>
            <a:ext cx="1202690" cy="58356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7147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763776" y="2435225"/>
            <a:ext cx="4050029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18986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γ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σι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νας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ξ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ευ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να</a:t>
            </a:r>
            <a:r>
              <a:rPr sz="1400" spc="9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90537" y="1622425"/>
            <a:ext cx="1200150" cy="67627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24384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62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758950" y="1636712"/>
            <a:ext cx="4041775" cy="6369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5930900" y="4602162"/>
            <a:ext cx="1141730" cy="6496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4226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7189851" y="4627562"/>
            <a:ext cx="4030979" cy="62420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 marR="78359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5" dirty="0">
                <a:latin typeface="Calibri"/>
                <a:cs typeface="Calibri"/>
              </a:rPr>
              <a:t>χε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10" dirty="0">
                <a:latin typeface="Calibri"/>
                <a:cs typeface="Calibri"/>
              </a:rPr>
              <a:t>ισμ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8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ήμα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α.</a:t>
            </a:r>
            <a:endParaRPr sz="1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0050" y="469900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979"/>
                </a:lnTo>
                <a:lnTo>
                  <a:pt x="145783" y="874776"/>
                </a:lnTo>
                <a:lnTo>
                  <a:pt x="10987151" y="874776"/>
                </a:lnTo>
                <a:lnTo>
                  <a:pt x="10987151" y="145796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571601" y="770001"/>
            <a:ext cx="366141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0" dirty="0">
                <a:solidFill>
                  <a:srgbClr val="FFFFFF"/>
                </a:solidFill>
                <a:latin typeface="Calibri"/>
                <a:cs typeface="Calibri"/>
              </a:rPr>
              <a:t>Δ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ε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υτ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έ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ρα</a:t>
            </a:r>
            <a:r>
              <a:rPr sz="24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18</a:t>
            </a:r>
            <a:r>
              <a:rPr sz="24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Ιαν</a:t>
            </a:r>
            <a:r>
              <a:rPr sz="2400" spc="5" dirty="0">
                <a:solidFill>
                  <a:srgbClr val="FFFFFF"/>
                </a:solidFill>
                <a:latin typeface="Calibri"/>
                <a:cs typeface="Calibri"/>
              </a:rPr>
              <a:t>ο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υαρίου</a:t>
            </a:r>
            <a:r>
              <a:rPr sz="24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2400" spc="10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2400" dirty="0">
                <a:solidFill>
                  <a:srgbClr val="FFFFFF"/>
                </a:solidFill>
                <a:latin typeface="Calibri"/>
                <a:cs typeface="Calibri"/>
              </a:rPr>
              <a:t>21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9112" y="2317813"/>
            <a:ext cx="1162050" cy="5956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052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720850" y="2333688"/>
            <a:ext cx="4157979" cy="5511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σε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spc="-5" dirty="0">
                <a:latin typeface="Calibri"/>
                <a:cs typeface="Calibri"/>
              </a:rPr>
              <a:t>ριο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6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ς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αγ</a:t>
            </a:r>
            <a:r>
              <a:rPr sz="1400" dirty="0">
                <a:latin typeface="Calibri"/>
                <a:cs typeface="Calibri"/>
              </a:rPr>
              <a:t>ο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531812" y="3032188"/>
            <a:ext cx="1139825" cy="548005"/>
          </a:xfrm>
          <a:custGeom>
            <a:avLst/>
            <a:gdLst/>
            <a:ahLst/>
            <a:cxnLst/>
            <a:rect l="l" t="t" r="r" b="b"/>
            <a:pathLst>
              <a:path w="1139825" h="548004">
                <a:moveTo>
                  <a:pt x="0" y="547687"/>
                </a:moveTo>
                <a:lnTo>
                  <a:pt x="1139825" y="547687"/>
                </a:lnTo>
                <a:lnTo>
                  <a:pt x="1139825" y="0"/>
                </a:lnTo>
                <a:lnTo>
                  <a:pt x="0" y="0"/>
                </a:lnTo>
                <a:lnTo>
                  <a:pt x="0" y="547687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860552" y="3211829"/>
            <a:ext cx="483870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47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06626" y="3014726"/>
            <a:ext cx="4187825" cy="609600"/>
          </a:xfrm>
          <a:custGeom>
            <a:avLst/>
            <a:gdLst/>
            <a:ahLst/>
            <a:cxnLst/>
            <a:rect l="l" t="t" r="r" b="b"/>
            <a:pathLst>
              <a:path w="4187825" h="609600">
                <a:moveTo>
                  <a:pt x="0" y="609600"/>
                </a:moveTo>
                <a:lnTo>
                  <a:pt x="4187825" y="609600"/>
                </a:lnTo>
                <a:lnTo>
                  <a:pt x="4187825" y="0"/>
                </a:lnTo>
                <a:lnTo>
                  <a:pt x="0" y="0"/>
                </a:lnTo>
                <a:lnTo>
                  <a:pt x="0" y="609600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774951" y="3129788"/>
            <a:ext cx="4000500" cy="4159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3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ο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ημά</a:t>
            </a:r>
            <a:r>
              <a:rPr sz="1400" spc="-20" dirty="0">
                <a:latin typeface="Calibri"/>
                <a:cs typeface="Calibri"/>
              </a:rPr>
              <a:t>τω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7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αίθ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40" dirty="0">
                <a:latin typeface="Calibri"/>
                <a:cs typeface="Calibri"/>
              </a:rPr>
              <a:t>π</a:t>
            </a:r>
            <a:r>
              <a:rPr sz="1400" spc="-10" dirty="0">
                <a:latin typeface="Calibri"/>
                <a:cs typeface="Calibri"/>
              </a:rPr>
              <a:t>άγ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 αγ</a:t>
            </a:r>
            <a:r>
              <a:rPr sz="1400" spc="-5" dirty="0">
                <a:latin typeface="Calibri"/>
                <a:cs typeface="Calibri"/>
              </a:rPr>
              <a:t>ορ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2287" y="4381436"/>
            <a:ext cx="1171575" cy="5702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562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732026" y="4395723"/>
            <a:ext cx="4186554" cy="5556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 marR="73787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αναψ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χ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 αθλ</a:t>
            </a:r>
            <a:r>
              <a:rPr sz="1400" spc="-35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3359" y="1629816"/>
            <a:ext cx="1180465" cy="60261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47.82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49425" y="1630426"/>
            <a:ext cx="4162425" cy="61595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ιανι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ό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μπ</a:t>
            </a:r>
            <a:r>
              <a:rPr sz="1400" spc="-5" dirty="0">
                <a:latin typeface="Calibri"/>
                <a:cs typeface="Calibri"/>
              </a:rPr>
              <a:t>όρ</a:t>
            </a:r>
            <a:r>
              <a:rPr sz="1400" spc="-10" dirty="0">
                <a:latin typeface="Calibri"/>
                <a:cs typeface="Calibri"/>
              </a:rPr>
              <a:t>ιο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ϋ</a:t>
            </a:r>
            <a:r>
              <a:rPr sz="1400" spc="-10" dirty="0">
                <a:latin typeface="Calibri"/>
                <a:cs typeface="Calibri"/>
              </a:rPr>
              <a:t>φαν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ροϊ</a:t>
            </a:r>
            <a:r>
              <a:rPr sz="1400" dirty="0">
                <a:latin typeface="Calibri"/>
                <a:cs typeface="Calibri"/>
              </a:rPr>
              <a:t>ό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2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983351" y="3709923"/>
            <a:ext cx="1174750" cy="60642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10160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19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8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10425" y="3738498"/>
            <a:ext cx="4127500" cy="54927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255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10" dirty="0">
                <a:latin typeface="Calibri"/>
                <a:cs typeface="Calibri"/>
              </a:rPr>
              <a:t>ίσμα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96887" y="5072062"/>
            <a:ext cx="1184275" cy="548005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362585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77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9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744726" y="5110162"/>
            <a:ext cx="4133850" cy="52578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30" dirty="0">
                <a:latin typeface="Calibri"/>
                <a:cs typeface="Calibri"/>
              </a:rPr>
              <a:t>α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μίσ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6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άλ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δώ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ή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5" dirty="0">
                <a:latin typeface="Calibri"/>
                <a:cs typeface="Calibri"/>
              </a:rPr>
              <a:t>οι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-5" dirty="0">
                <a:latin typeface="Calibri"/>
                <a:cs typeface="Calibri"/>
              </a:rPr>
              <a:t>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9587" y="5743575"/>
            <a:ext cx="1189355" cy="633730"/>
          </a:xfrm>
          <a:prstGeom prst="rect">
            <a:avLst/>
          </a:prstGeom>
          <a:solidFill>
            <a:srgbClr val="417A85"/>
          </a:solidFill>
          <a:ln w="9525">
            <a:solidFill>
              <a:srgbClr val="FFFFFF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marL="360680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711325" y="5735637"/>
            <a:ext cx="4180204" cy="6051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35" dirty="0">
                <a:latin typeface="Calibri"/>
                <a:cs typeface="Calibri"/>
              </a:rPr>
              <a:t>α</a:t>
            </a:r>
            <a:r>
              <a:rPr sz="1400" spc="15" dirty="0">
                <a:latin typeface="Calibri"/>
                <a:cs typeface="Calibri"/>
              </a:rPr>
              <a:t>σ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ριό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μμ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5" dirty="0">
                <a:latin typeface="Calibri"/>
                <a:cs typeface="Calibri"/>
              </a:rPr>
              <a:t>ν,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064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αισ</a:t>
            </a:r>
            <a:r>
              <a:rPr sz="1400" spc="-5" dirty="0">
                <a:latin typeface="Calibri"/>
                <a:cs typeface="Calibri"/>
              </a:rPr>
              <a:t>θ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996051" y="1622488"/>
            <a:ext cx="1149350" cy="6210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197725" y="165106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ια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γία</a:t>
            </a:r>
            <a:r>
              <a:rPr sz="1400" spc="0" dirty="0">
                <a:latin typeface="Calibri"/>
                <a:cs typeface="Calibri"/>
              </a:rPr>
              <a:t>ς</a:t>
            </a:r>
            <a:r>
              <a:rPr sz="1400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965825" y="2317813"/>
            <a:ext cx="114935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205726" y="2317813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Δια</a:t>
            </a:r>
            <a:r>
              <a:rPr sz="1400" spc="-25" dirty="0">
                <a:latin typeface="Calibri"/>
                <a:cs typeface="Calibri"/>
              </a:rPr>
              <a:t>ιτ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35" dirty="0">
                <a:latin typeface="Calibri"/>
                <a:cs typeface="Calibri"/>
              </a:rPr>
              <a:t>λ</a:t>
            </a:r>
            <a:r>
              <a:rPr sz="1400" spc="-5" dirty="0">
                <a:latin typeface="Calibri"/>
                <a:cs typeface="Calibri"/>
              </a:rPr>
              <a:t>ογι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Μο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με</a:t>
            </a:r>
            <a:r>
              <a:rPr sz="1400" spc="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5" dirty="0">
                <a:latin typeface="Calibri"/>
                <a:cs typeface="Calibri"/>
              </a:rPr>
              <a:t>ξ</a:t>
            </a:r>
            <a:r>
              <a:rPr sz="1400" spc="-10" dirty="0">
                <a:latin typeface="Calibri"/>
                <a:cs typeface="Calibri"/>
              </a:rPr>
              <a:t>αί</a:t>
            </a:r>
            <a:r>
              <a:rPr sz="1400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ση</a:t>
            </a:r>
            <a:r>
              <a:rPr sz="1400" spc="35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40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35" dirty="0">
                <a:latin typeface="Calibri"/>
                <a:cs typeface="Calibri"/>
              </a:rPr>
              <a:t>ά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ηση.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975350" y="3008312"/>
            <a:ext cx="1148080" cy="582930"/>
          </a:xfrm>
          <a:prstGeom prst="rect">
            <a:avLst/>
          </a:prstGeom>
          <a:solidFill>
            <a:srgbClr val="417A85"/>
          </a:solidFill>
        </p:spPr>
        <p:txBody>
          <a:bodyPr vert="horz" wrap="square" lIns="0" tIns="0" rIns="0" bIns="0" rtlCol="0">
            <a:spAutoFit/>
          </a:bodyPr>
          <a:lstStyle/>
          <a:p>
            <a:pPr marL="89535">
              <a:lnSpc>
                <a:spcPct val="100000"/>
              </a:lnSpc>
            </a:pP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96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04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10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dirty="0">
                <a:solidFill>
                  <a:srgbClr val="FFFFFF"/>
                </a:solidFill>
                <a:latin typeface="Calibri"/>
                <a:cs typeface="Calibri"/>
              </a:rPr>
              <a:t>0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215251" y="3008312"/>
            <a:ext cx="4102100" cy="582930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81915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4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πι</a:t>
            </a:r>
            <a:r>
              <a:rPr sz="1400" spc="-2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ής</a:t>
            </a:r>
            <a:r>
              <a:rPr sz="1400" spc="4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υ</a:t>
            </a:r>
            <a:r>
              <a:rPr sz="1400" spc="-5" dirty="0">
                <a:latin typeface="Calibri"/>
                <a:cs typeface="Calibri"/>
              </a:rPr>
              <a:t>γι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30" dirty="0">
                <a:latin typeface="Calibri"/>
                <a:cs typeface="Calibri"/>
              </a:rPr>
              <a:t>ι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15" dirty="0">
                <a:latin typeface="Calibri"/>
                <a:cs typeface="Calibri"/>
              </a:rPr>
              <a:t>ή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45" dirty="0">
                <a:latin typeface="Calibri"/>
                <a:cs typeface="Calibri"/>
              </a:rPr>
              <a:t> 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10" dirty="0">
                <a:latin typeface="Calibri"/>
                <a:cs typeface="Calibri"/>
              </a:rPr>
              <a:t>αι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10" dirty="0">
                <a:latin typeface="Calibri"/>
                <a:cs typeface="Calibri"/>
              </a:rPr>
              <a:t>φ</a:t>
            </a:r>
            <a:r>
              <a:rPr sz="1400" spc="-5" dirty="0">
                <a:latin typeface="Calibri"/>
                <a:cs typeface="Calibri"/>
              </a:rPr>
              <a:t>ρο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ί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10" dirty="0">
                <a:latin typeface="Calibri"/>
                <a:cs typeface="Calibri"/>
              </a:rPr>
              <a:t>ας</a:t>
            </a:r>
            <a:endParaRPr sz="1400">
              <a:latin typeface="Calibri"/>
              <a:cs typeface="Calibri"/>
            </a:endParaRPr>
          </a:p>
          <a:p>
            <a:pPr marL="81915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σ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μα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5" dirty="0">
                <a:latin typeface="Calibri"/>
                <a:cs typeface="Calibri"/>
              </a:rPr>
              <a:t>ος.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26" name="object 26"/>
          <p:cNvSpPr/>
          <p:nvPr/>
        </p:nvSpPr>
        <p:spPr>
          <a:xfrm>
            <a:off x="504825" y="3657536"/>
            <a:ext cx="1171575" cy="640080"/>
          </a:xfrm>
          <a:custGeom>
            <a:avLst/>
            <a:gdLst/>
            <a:ahLst/>
            <a:cxnLst/>
            <a:rect l="l" t="t" r="r" b="b"/>
            <a:pathLst>
              <a:path w="1171575" h="640079">
                <a:moveTo>
                  <a:pt x="0" y="639762"/>
                </a:moveTo>
                <a:lnTo>
                  <a:pt x="1171575" y="639762"/>
                </a:lnTo>
                <a:lnTo>
                  <a:pt x="1171575" y="0"/>
                </a:lnTo>
                <a:lnTo>
                  <a:pt x="0" y="0"/>
                </a:lnTo>
                <a:lnTo>
                  <a:pt x="0" y="639762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720953" y="3883533"/>
            <a:ext cx="742315" cy="2266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71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20</a:t>
            </a:r>
            <a:r>
              <a:rPr sz="1550" b="1" spc="10" dirty="0">
                <a:solidFill>
                  <a:srgbClr val="FFFFFF"/>
                </a:solidFill>
                <a:latin typeface="Calibri"/>
                <a:cs typeface="Calibri"/>
              </a:rPr>
              <a:t>.</a:t>
            </a:r>
            <a:r>
              <a:rPr sz="1550" b="1" spc="5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sz="1550" b="1" spc="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28" name="object 28"/>
          <p:cNvSpPr/>
          <p:nvPr/>
        </p:nvSpPr>
        <p:spPr>
          <a:xfrm>
            <a:off x="1714500" y="3673411"/>
            <a:ext cx="4186554" cy="598805"/>
          </a:xfrm>
          <a:custGeom>
            <a:avLst/>
            <a:gdLst/>
            <a:ahLst/>
            <a:cxnLst/>
            <a:rect l="l" t="t" r="r" b="b"/>
            <a:pathLst>
              <a:path w="4186554" h="598804">
                <a:moveTo>
                  <a:pt x="0" y="598487"/>
                </a:moveTo>
                <a:lnTo>
                  <a:pt x="4186301" y="598487"/>
                </a:lnTo>
                <a:lnTo>
                  <a:pt x="4186301" y="0"/>
                </a:lnTo>
                <a:lnTo>
                  <a:pt x="0" y="0"/>
                </a:lnTo>
                <a:lnTo>
                  <a:pt x="0" y="598487"/>
                </a:lnTo>
                <a:close/>
              </a:path>
            </a:pathLst>
          </a:custGeom>
          <a:solidFill>
            <a:srgbClr val="BCDA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29"/>
          <p:cNvSpPr txBox="1"/>
          <p:nvPr/>
        </p:nvSpPr>
        <p:spPr>
          <a:xfrm>
            <a:off x="1782826" y="3783101"/>
            <a:ext cx="3382645" cy="41655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00" spc="-20" dirty="0">
                <a:latin typeface="Calibri"/>
                <a:cs typeface="Calibri"/>
              </a:rPr>
              <a:t>Υ</a:t>
            </a:r>
            <a:r>
              <a:rPr sz="1400" spc="-10" dirty="0">
                <a:latin typeface="Calibri"/>
                <a:cs typeface="Calibri"/>
              </a:rPr>
              <a:t>π</a:t>
            </a:r>
            <a:r>
              <a:rPr sz="1400" spc="-20" dirty="0">
                <a:latin typeface="Calibri"/>
                <a:cs typeface="Calibri"/>
              </a:rPr>
              <a:t>η</a:t>
            </a:r>
            <a:r>
              <a:rPr sz="1400" spc="-5" dirty="0">
                <a:latin typeface="Calibri"/>
                <a:cs typeface="Calibri"/>
              </a:rPr>
              <a:t>ρ</a:t>
            </a:r>
            <a:r>
              <a:rPr sz="1400" spc="-5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σί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ς</a:t>
            </a:r>
            <a:r>
              <a:rPr sz="1400" spc="2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τε</a:t>
            </a:r>
            <a:r>
              <a:rPr sz="1400" spc="-10" dirty="0">
                <a:latin typeface="Calibri"/>
                <a:cs typeface="Calibri"/>
              </a:rPr>
              <a:t>χνι</a:t>
            </a:r>
            <a:r>
              <a:rPr sz="1400" spc="-70" dirty="0">
                <a:latin typeface="Calibri"/>
                <a:cs typeface="Calibri"/>
              </a:rPr>
              <a:t>κ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ύ</a:t>
            </a:r>
            <a:r>
              <a:rPr sz="1400" spc="50" dirty="0">
                <a:latin typeface="Calibri"/>
                <a:cs typeface="Calibri"/>
              </a:rPr>
              <a:t> </a:t>
            </a:r>
            <a:r>
              <a:rPr sz="1400" spc="-25" dirty="0">
                <a:latin typeface="Calibri"/>
                <a:cs typeface="Calibri"/>
              </a:rPr>
              <a:t>ε</a:t>
            </a:r>
            <a:r>
              <a:rPr sz="1400" spc="-10" dirty="0">
                <a:latin typeface="Calibri"/>
                <a:cs typeface="Calibri"/>
              </a:rPr>
              <a:t>λ</a:t>
            </a:r>
            <a:r>
              <a:rPr sz="1400" spc="-20" dirty="0">
                <a:latin typeface="Calibri"/>
                <a:cs typeface="Calibri"/>
              </a:rPr>
              <a:t>έ</a:t>
            </a:r>
            <a:r>
              <a:rPr sz="1400" spc="-10" dirty="0">
                <a:latin typeface="Calibri"/>
                <a:cs typeface="Calibri"/>
              </a:rPr>
              <a:t>γ</a:t>
            </a:r>
            <a:r>
              <a:rPr sz="1400" spc="-30" dirty="0">
                <a:latin typeface="Calibri"/>
                <a:cs typeface="Calibri"/>
              </a:rPr>
              <a:t>χ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υ</a:t>
            </a:r>
            <a:r>
              <a:rPr sz="1400" spc="30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10" dirty="0">
                <a:latin typeface="Calibri"/>
                <a:cs typeface="Calibri"/>
              </a:rPr>
              <a:t>χ</a:t>
            </a:r>
            <a:r>
              <a:rPr sz="1400" spc="-15" dirty="0">
                <a:latin typeface="Calibri"/>
                <a:cs typeface="Calibri"/>
              </a:rPr>
              <a:t>η</a:t>
            </a:r>
            <a:r>
              <a:rPr sz="1400" spc="-10" dirty="0">
                <a:latin typeface="Calibri"/>
                <a:cs typeface="Calibri"/>
              </a:rPr>
              <a:t>μά</a:t>
            </a:r>
            <a:r>
              <a:rPr sz="1400" spc="-20" dirty="0">
                <a:latin typeface="Calibri"/>
                <a:cs typeface="Calibri"/>
              </a:rPr>
              <a:t>τ</a:t>
            </a:r>
            <a:r>
              <a:rPr sz="1400" spc="-25" dirty="0">
                <a:latin typeface="Calibri"/>
                <a:cs typeface="Calibri"/>
              </a:rPr>
              <a:t>ω</a:t>
            </a:r>
            <a:r>
              <a:rPr sz="1400" spc="-10" dirty="0">
                <a:latin typeface="Calibri"/>
                <a:cs typeface="Calibri"/>
              </a:rPr>
              <a:t>ν</a:t>
            </a:r>
            <a:r>
              <a:rPr sz="1400" spc="15" dirty="0">
                <a:latin typeface="Calibri"/>
                <a:cs typeface="Calibri"/>
              </a:rPr>
              <a:t> </a:t>
            </a:r>
            <a:r>
              <a:rPr sz="1400" spc="-5" dirty="0">
                <a:latin typeface="Calibri"/>
                <a:cs typeface="Calibri"/>
              </a:rPr>
              <a:t>ο</a:t>
            </a:r>
            <a:r>
              <a:rPr sz="1400" spc="-20" dirty="0">
                <a:latin typeface="Calibri"/>
                <a:cs typeface="Calibri"/>
              </a:rPr>
              <a:t>δ</a:t>
            </a:r>
            <a:r>
              <a:rPr sz="1400" spc="-5" dirty="0">
                <a:latin typeface="Calibri"/>
                <a:cs typeface="Calibri"/>
              </a:rPr>
              <a:t>ι</a:t>
            </a:r>
            <a:r>
              <a:rPr sz="1400" spc="-45" dirty="0">
                <a:latin typeface="Calibri"/>
                <a:cs typeface="Calibri"/>
              </a:rPr>
              <a:t>κ</a:t>
            </a:r>
            <a:r>
              <a:rPr sz="1400" spc="-25" dirty="0">
                <a:latin typeface="Calibri"/>
                <a:cs typeface="Calibri"/>
              </a:rPr>
              <a:t>ώ</a:t>
            </a:r>
            <a:r>
              <a:rPr sz="1400" spc="-10" dirty="0">
                <a:latin typeface="Calibri"/>
                <a:cs typeface="Calibri"/>
              </a:rPr>
              <a:t>ν</a:t>
            </a:r>
            <a:endParaRPr sz="14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spc="-10" dirty="0">
                <a:latin typeface="Calibri"/>
                <a:cs typeface="Calibri"/>
              </a:rPr>
              <a:t>μ</a:t>
            </a:r>
            <a:r>
              <a:rPr sz="1400" spc="-20" dirty="0">
                <a:latin typeface="Calibri"/>
                <a:cs typeface="Calibri"/>
              </a:rPr>
              <a:t>ε</a:t>
            </a:r>
            <a:r>
              <a:rPr sz="1400" spc="-25" dirty="0">
                <a:latin typeface="Calibri"/>
                <a:cs typeface="Calibri"/>
              </a:rPr>
              <a:t>τ</a:t>
            </a:r>
            <a:r>
              <a:rPr sz="1400" spc="-10" dirty="0">
                <a:latin typeface="Calibri"/>
                <a:cs typeface="Calibri"/>
              </a:rPr>
              <a:t>α</a:t>
            </a:r>
            <a:r>
              <a:rPr sz="1400" spc="-5" dirty="0">
                <a:latin typeface="Calibri"/>
                <a:cs typeface="Calibri"/>
              </a:rPr>
              <a:t>φορ</a:t>
            </a:r>
            <a:r>
              <a:rPr sz="1400" spc="-20" dirty="0">
                <a:latin typeface="Calibri"/>
                <a:cs typeface="Calibri"/>
              </a:rPr>
              <a:t>ώ</a:t>
            </a:r>
            <a:r>
              <a:rPr sz="1400" spc="-5" dirty="0">
                <a:latin typeface="Calibri"/>
                <a:cs typeface="Calibri"/>
              </a:rPr>
              <a:t>ν.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0" name="object 30"/>
          <p:cNvSpPr/>
          <p:nvPr/>
        </p:nvSpPr>
        <p:spPr>
          <a:xfrm>
            <a:off x="5996051" y="4492561"/>
            <a:ext cx="5304155" cy="589280"/>
          </a:xfrm>
          <a:custGeom>
            <a:avLst/>
            <a:gdLst/>
            <a:ahLst/>
            <a:cxnLst/>
            <a:rect l="l" t="t" r="r" b="b"/>
            <a:pathLst>
              <a:path w="5304155" h="589279">
                <a:moveTo>
                  <a:pt x="0" y="588962"/>
                </a:moveTo>
                <a:lnTo>
                  <a:pt x="5303774" y="588962"/>
                </a:lnTo>
                <a:lnTo>
                  <a:pt x="5303774" y="0"/>
                </a:lnTo>
                <a:lnTo>
                  <a:pt x="0" y="0"/>
                </a:lnTo>
                <a:lnTo>
                  <a:pt x="0" y="588962"/>
                </a:lnTo>
                <a:close/>
              </a:path>
            </a:pathLst>
          </a:custGeom>
          <a:ln w="9525">
            <a:solidFill>
              <a:srgbClr val="0D57C4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996051" y="4492561"/>
            <a:ext cx="5304155" cy="589280"/>
          </a:xfrm>
          <a:prstGeom prst="rect">
            <a:avLst/>
          </a:prstGeom>
          <a:solidFill>
            <a:srgbClr val="0D57C4"/>
          </a:solidFill>
        </p:spPr>
        <p:txBody>
          <a:bodyPr vert="horz" wrap="square" lIns="0" tIns="0" rIns="0" bIns="0" rtlCol="0">
            <a:spAutoFit/>
          </a:bodyPr>
          <a:lstStyle/>
          <a:p>
            <a:pPr marL="247650">
              <a:lnSpc>
                <a:spcPct val="100000"/>
              </a:lnSpc>
            </a:pPr>
            <a:r>
              <a:rPr sz="1400" b="1" spc="-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ύ</a:t>
            </a:r>
            <a:r>
              <a:rPr sz="1400" b="1" spc="-20" dirty="0">
                <a:latin typeface="Calibri"/>
                <a:cs typeface="Calibri"/>
              </a:rPr>
              <a:t>νο</a:t>
            </a:r>
            <a:r>
              <a:rPr sz="1400" b="1" spc="-40" dirty="0">
                <a:latin typeface="Calibri"/>
                <a:cs typeface="Calibri"/>
              </a:rPr>
              <a:t>λ</a:t>
            </a:r>
            <a:r>
              <a:rPr sz="1400" b="1" spc="-10" dirty="0">
                <a:latin typeface="Calibri"/>
                <a:cs typeface="Calibri"/>
              </a:rPr>
              <a:t>ο</a:t>
            </a:r>
            <a:r>
              <a:rPr sz="1400" b="1" spc="10" dirty="0">
                <a:latin typeface="Calibri"/>
                <a:cs typeface="Calibri"/>
              </a:rPr>
              <a:t> </a:t>
            </a:r>
            <a:r>
              <a:rPr sz="1400" b="1" spc="-5" dirty="0">
                <a:latin typeface="Calibri"/>
                <a:cs typeface="Calibri"/>
              </a:rPr>
              <a:t>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ζ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5" dirty="0">
                <a:latin typeface="Calibri"/>
                <a:cs typeface="Calibri"/>
              </a:rPr>
              <a:t>μέ</a:t>
            </a:r>
            <a:r>
              <a:rPr sz="1400" b="1" spc="-20" dirty="0">
                <a:latin typeface="Calibri"/>
                <a:cs typeface="Calibri"/>
              </a:rPr>
              <a:t>ν</a:t>
            </a:r>
            <a:r>
              <a:rPr sz="1400" b="1" spc="-5" dirty="0">
                <a:latin typeface="Calibri"/>
                <a:cs typeface="Calibri"/>
              </a:rPr>
              <a:t>ω</a:t>
            </a:r>
            <a:r>
              <a:rPr sz="1400" b="1" spc="-10" dirty="0">
                <a:latin typeface="Calibri"/>
                <a:cs typeface="Calibri"/>
              </a:rPr>
              <a:t>ν π</a:t>
            </a:r>
            <a:r>
              <a:rPr sz="1400" b="1" spc="-20" dirty="0">
                <a:latin typeface="Calibri"/>
                <a:cs typeface="Calibri"/>
              </a:rPr>
              <a:t>ο</a:t>
            </a:r>
            <a:r>
              <a:rPr sz="1400" b="1" spc="-10" dirty="0">
                <a:latin typeface="Calibri"/>
                <a:cs typeface="Calibri"/>
              </a:rPr>
              <a:t>υ</a:t>
            </a:r>
            <a:r>
              <a:rPr sz="1400" b="1" spc="-5" dirty="0">
                <a:latin typeface="Calibri"/>
                <a:cs typeface="Calibri"/>
              </a:rPr>
              <a:t> ε</a:t>
            </a:r>
            <a:r>
              <a:rPr sz="1400" b="1" spc="-30" dirty="0">
                <a:latin typeface="Calibri"/>
                <a:cs typeface="Calibri"/>
              </a:rPr>
              <a:t>π</a:t>
            </a:r>
            <a:r>
              <a:rPr sz="1400" b="1" spc="-20" dirty="0">
                <a:latin typeface="Calibri"/>
                <a:cs typeface="Calibri"/>
              </a:rPr>
              <a:t>αν</a:t>
            </a:r>
            <a:r>
              <a:rPr sz="1400" b="1" spc="-5" dirty="0">
                <a:latin typeface="Calibri"/>
                <a:cs typeface="Calibri"/>
              </a:rPr>
              <a:t>έ</a:t>
            </a:r>
            <a:r>
              <a:rPr sz="1400" b="1" spc="-10" dirty="0">
                <a:latin typeface="Calibri"/>
                <a:cs typeface="Calibri"/>
              </a:rPr>
              <a:t>ρ</a:t>
            </a:r>
            <a:r>
              <a:rPr sz="1400" b="1" spc="-40" dirty="0">
                <a:latin typeface="Calibri"/>
                <a:cs typeface="Calibri"/>
              </a:rPr>
              <a:t>χ</a:t>
            </a:r>
            <a:r>
              <a:rPr sz="1400" b="1" spc="-20" dirty="0">
                <a:latin typeface="Calibri"/>
                <a:cs typeface="Calibri"/>
              </a:rPr>
              <a:t>ον</a:t>
            </a:r>
            <a:r>
              <a:rPr sz="1400" b="1" spc="-30" dirty="0">
                <a:latin typeface="Calibri"/>
                <a:cs typeface="Calibri"/>
              </a:rPr>
              <a:t>τ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ι</a:t>
            </a:r>
            <a:r>
              <a:rPr sz="1400" b="1" spc="50" dirty="0">
                <a:latin typeface="Calibri"/>
                <a:cs typeface="Calibri"/>
              </a:rPr>
              <a:t> </a:t>
            </a:r>
            <a:r>
              <a:rPr sz="1400" b="1" spc="20" dirty="0">
                <a:latin typeface="Calibri"/>
                <a:cs typeface="Calibri"/>
              </a:rPr>
              <a:t>σ</a:t>
            </a:r>
            <a:r>
              <a:rPr sz="1400" b="1" spc="-10" dirty="0">
                <a:latin typeface="Calibri"/>
                <a:cs typeface="Calibri"/>
              </a:rPr>
              <a:t>τ</a:t>
            </a:r>
            <a:r>
              <a:rPr sz="1400" b="1" spc="-25" dirty="0">
                <a:latin typeface="Calibri"/>
                <a:cs typeface="Calibri"/>
              </a:rPr>
              <a:t>η</a:t>
            </a:r>
            <a:r>
              <a:rPr sz="1400" b="1" spc="-10" dirty="0">
                <a:latin typeface="Calibri"/>
                <a:cs typeface="Calibri"/>
              </a:rPr>
              <a:t>ν ε</a:t>
            </a:r>
            <a:r>
              <a:rPr sz="1400" b="1" spc="-30" dirty="0">
                <a:latin typeface="Calibri"/>
                <a:cs typeface="Calibri"/>
              </a:rPr>
              <a:t>ρ</a:t>
            </a:r>
            <a:r>
              <a:rPr sz="1400" b="1" spc="-10" dirty="0">
                <a:latin typeface="Calibri"/>
                <a:cs typeface="Calibri"/>
              </a:rPr>
              <a:t>γ</a:t>
            </a:r>
            <a:r>
              <a:rPr sz="1400" b="1" spc="-25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σί</a:t>
            </a:r>
            <a:r>
              <a:rPr sz="1400" b="1" spc="-20" dirty="0">
                <a:latin typeface="Calibri"/>
                <a:cs typeface="Calibri"/>
              </a:rPr>
              <a:t>α</a:t>
            </a:r>
            <a:r>
              <a:rPr sz="1400" b="1" spc="-5" dirty="0">
                <a:latin typeface="Calibri"/>
                <a:cs typeface="Calibri"/>
              </a:rPr>
              <a:t>:</a:t>
            </a:r>
            <a:r>
              <a:rPr sz="1400" b="1" spc="15" dirty="0">
                <a:latin typeface="Calibri"/>
                <a:cs typeface="Calibri"/>
              </a:rPr>
              <a:t> </a:t>
            </a:r>
            <a:r>
              <a:rPr sz="1400" spc="-10" dirty="0">
                <a:latin typeface="Arial"/>
                <a:cs typeface="Arial"/>
              </a:rPr>
              <a:t>≈</a:t>
            </a:r>
            <a:r>
              <a:rPr sz="1400" spc="-100" dirty="0">
                <a:latin typeface="Arial"/>
                <a:cs typeface="Arial"/>
              </a:rPr>
              <a:t> </a:t>
            </a:r>
            <a:r>
              <a:rPr sz="1400" b="1" spc="-25" dirty="0">
                <a:latin typeface="Calibri"/>
                <a:cs typeface="Calibri"/>
              </a:rPr>
              <a:t>14</a:t>
            </a:r>
            <a:r>
              <a:rPr sz="1400" b="1" spc="-10" dirty="0">
                <a:latin typeface="Calibri"/>
                <a:cs typeface="Calibri"/>
              </a:rPr>
              <a:t>0</a:t>
            </a:r>
            <a:r>
              <a:rPr sz="1400" b="1" spc="30" dirty="0">
                <a:latin typeface="Calibri"/>
                <a:cs typeface="Calibri"/>
              </a:rPr>
              <a:t> </a:t>
            </a:r>
            <a:r>
              <a:rPr sz="1400" b="1" spc="-15" dirty="0">
                <a:latin typeface="Calibri"/>
                <a:cs typeface="Calibri"/>
              </a:rPr>
              <a:t>χ</a:t>
            </a:r>
            <a:r>
              <a:rPr sz="1400" b="1" spc="25" dirty="0">
                <a:latin typeface="Calibri"/>
                <a:cs typeface="Calibri"/>
              </a:rPr>
              <a:t>ι</a:t>
            </a:r>
            <a:r>
              <a:rPr sz="1400" b="1" spc="-20" dirty="0">
                <a:latin typeface="Calibri"/>
                <a:cs typeface="Calibri"/>
              </a:rPr>
              <a:t>λ</a:t>
            </a:r>
            <a:r>
              <a:rPr sz="1400" b="1" spc="-5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11154409" y="6463395"/>
            <a:ext cx="135890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>
              <a:lnSpc>
                <a:spcPct val="100000"/>
              </a:lnSpc>
            </a:pPr>
            <a:fld id="{81D60167-4931-47E6-BA6A-407CBD079E47}" type="slidenum">
              <a:rPr sz="1200" dirty="0">
                <a:solidFill>
                  <a:srgbClr val="243355"/>
                </a:solidFill>
                <a:latin typeface="Arial"/>
                <a:cs typeface="Arial"/>
              </a:rPr>
              <a:pPr marL="25400">
                <a:lnSpc>
                  <a:spcPct val="100000"/>
                </a:lnSpc>
              </a:pPr>
              <a:t>8</a:t>
            </a:fld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7950" y="6373811"/>
            <a:ext cx="376237" cy="3683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25450" y="547751"/>
            <a:ext cx="10987405" cy="875030"/>
          </a:xfrm>
          <a:custGeom>
            <a:avLst/>
            <a:gdLst/>
            <a:ahLst/>
            <a:cxnLst/>
            <a:rect l="l" t="t" r="r" b="b"/>
            <a:pathLst>
              <a:path w="10987405" h="875030">
                <a:moveTo>
                  <a:pt x="10841355" y="0"/>
                </a:moveTo>
                <a:lnTo>
                  <a:pt x="0" y="0"/>
                </a:lnTo>
                <a:lnTo>
                  <a:pt x="0" y="728852"/>
                </a:lnTo>
                <a:lnTo>
                  <a:pt x="145783" y="874649"/>
                </a:lnTo>
                <a:lnTo>
                  <a:pt x="10987151" y="874649"/>
                </a:lnTo>
                <a:lnTo>
                  <a:pt x="10987151" y="145669"/>
                </a:lnTo>
                <a:lnTo>
                  <a:pt x="10841355" y="0"/>
                </a:lnTo>
                <a:close/>
              </a:path>
            </a:pathLst>
          </a:custGeom>
          <a:solidFill>
            <a:srgbClr val="3461A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85090">
              <a:lnSpc>
                <a:spcPct val="100000"/>
              </a:lnSpc>
            </a:pPr>
            <a:r>
              <a:rPr dirty="0"/>
              <a:t>Αρ</a:t>
            </a:r>
            <a:r>
              <a:rPr spc="-10" dirty="0"/>
              <a:t>χ</a:t>
            </a:r>
            <a:r>
              <a:rPr spc="5" dirty="0"/>
              <a:t>έ</a:t>
            </a:r>
            <a:r>
              <a:rPr dirty="0"/>
              <a:t>ς</a:t>
            </a:r>
            <a:r>
              <a:rPr spc="-65" dirty="0"/>
              <a:t> </a:t>
            </a:r>
            <a:r>
              <a:rPr dirty="0"/>
              <a:t>Επ</a:t>
            </a:r>
            <a:r>
              <a:rPr spc="-15" dirty="0"/>
              <a:t>ι</a:t>
            </a:r>
            <a:r>
              <a:rPr dirty="0"/>
              <a:t>β</a:t>
            </a:r>
            <a:r>
              <a:rPr spc="-20" dirty="0"/>
              <a:t>ο</a:t>
            </a:r>
            <a:r>
              <a:rPr dirty="0"/>
              <a:t>λής Κυρώσ</a:t>
            </a:r>
            <a:r>
              <a:rPr spc="5" dirty="0"/>
              <a:t>εω</a:t>
            </a:r>
            <a:r>
              <a:rPr dirty="0"/>
              <a:t>ν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3203575" y="1566925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Γενι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ρα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ίου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κα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Κ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ν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spc="-10" dirty="0">
                <a:latin typeface="Calibri"/>
                <a:cs typeface="Calibri"/>
              </a:rPr>
              <a:t>ω</a:t>
            </a:r>
            <a:r>
              <a:rPr sz="1500" b="1" dirty="0">
                <a:latin typeface="Calibri"/>
                <a:cs typeface="Calibri"/>
              </a:rPr>
              <a:t>τή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747901" y="1566925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2187320" y="1790217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1747901" y="2395601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583"/>
                </a:lnTo>
                <a:lnTo>
                  <a:pt x="120015" y="720598"/>
                </a:lnTo>
                <a:lnTo>
                  <a:pt x="1223899" y="720598"/>
                </a:lnTo>
                <a:lnTo>
                  <a:pt x="1223899" y="120014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2187320" y="2619273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1747901" y="3224148"/>
            <a:ext cx="1224280" cy="720725"/>
          </a:xfrm>
          <a:custGeom>
            <a:avLst/>
            <a:gdLst/>
            <a:ahLst/>
            <a:cxnLst/>
            <a:rect l="l" t="t" r="r" b="b"/>
            <a:pathLst>
              <a:path w="1224280" h="720725">
                <a:moveTo>
                  <a:pt x="1103757" y="0"/>
                </a:moveTo>
                <a:lnTo>
                  <a:pt x="0" y="0"/>
                </a:lnTo>
                <a:lnTo>
                  <a:pt x="0" y="600709"/>
                </a:lnTo>
                <a:lnTo>
                  <a:pt x="120015" y="720725"/>
                </a:lnTo>
                <a:lnTo>
                  <a:pt x="1223899" y="720725"/>
                </a:lnTo>
                <a:lnTo>
                  <a:pt x="1223899" y="120141"/>
                </a:lnTo>
                <a:lnTo>
                  <a:pt x="1103757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187320" y="344832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1747901" y="4054475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074"/>
                </a:lnTo>
                <a:lnTo>
                  <a:pt x="1223899" y="719074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2187320" y="4278248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4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1747901" y="48831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313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87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/>
          <p:nvPr/>
        </p:nvSpPr>
        <p:spPr>
          <a:xfrm>
            <a:off x="2187320" y="5107304"/>
            <a:ext cx="180340" cy="330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spc="-15" dirty="0">
                <a:solidFill>
                  <a:srgbClr val="FFFFFF"/>
                </a:solidFill>
                <a:latin typeface="Calibri"/>
                <a:cs typeface="Calibri"/>
              </a:rPr>
              <a:t>5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203575" y="2395473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λλ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10" dirty="0">
                <a:latin typeface="Calibri"/>
                <a:cs typeface="Calibri"/>
              </a:rPr>
              <a:t>υ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spc="-10" dirty="0">
                <a:latin typeface="Calibri"/>
                <a:cs typeface="Calibri"/>
              </a:rPr>
              <a:t>η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οτι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τ</a:t>
            </a:r>
            <a:r>
              <a:rPr sz="1500" b="1" spc="5" dirty="0">
                <a:latin typeface="Calibri"/>
                <a:cs typeface="Calibri"/>
              </a:rPr>
              <a:t>υ</a:t>
            </a:r>
            <a:r>
              <a:rPr sz="1500" b="1" dirty="0">
                <a:latin typeface="Calibri"/>
                <a:cs typeface="Calibri"/>
              </a:rPr>
              <a:t>νο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ία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3203575" y="4113148"/>
            <a:ext cx="7023100" cy="72072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67665" indent="-259079">
              <a:lnSpc>
                <a:spcPct val="100000"/>
              </a:lnSpc>
              <a:buFont typeface="Wingdings"/>
              <a:buChar char=""/>
              <a:tabLst>
                <a:tab pos="368300" algn="l"/>
              </a:tabLst>
            </a:pP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15" dirty="0">
                <a:latin typeface="Calibri"/>
                <a:cs typeface="Calibri"/>
              </a:rPr>
              <a:t>ρχ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10" dirty="0">
                <a:latin typeface="Calibri"/>
                <a:cs typeface="Calibri"/>
              </a:rPr>
              <a:t> </a:t>
            </a:r>
            <a:r>
              <a:rPr sz="1500" b="1" spc="-15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φ</a:t>
            </a:r>
            <a:r>
              <a:rPr sz="1500" b="1" spc="-10" dirty="0">
                <a:latin typeface="Calibri"/>
                <a:cs typeface="Calibri"/>
              </a:rPr>
              <a:t>ά</a:t>
            </a:r>
            <a:r>
              <a:rPr sz="1500" b="1" spc="5" dirty="0">
                <a:latin typeface="Calibri"/>
                <a:cs typeface="Calibri"/>
              </a:rPr>
              <a:t>ν</a:t>
            </a:r>
            <a:r>
              <a:rPr sz="1500" b="1" dirty="0">
                <a:latin typeface="Calibri"/>
                <a:cs typeface="Calibri"/>
              </a:rPr>
              <a:t>ειας</a:t>
            </a:r>
            <a:r>
              <a:rPr sz="1500" b="1" spc="-5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</a:t>
            </a:r>
            <a:r>
              <a:rPr sz="1500" b="1" dirty="0">
                <a:latin typeface="Calibri"/>
                <a:cs typeface="Calibri"/>
              </a:rPr>
              <a:t>Ε.Α.</a:t>
            </a:r>
            <a:r>
              <a:rPr sz="1500" b="1" spc="-10" dirty="0">
                <a:latin typeface="Calibri"/>
                <a:cs typeface="Calibri"/>
              </a:rPr>
              <a:t>Δ</a:t>
            </a:r>
            <a:r>
              <a:rPr sz="1500" b="1" dirty="0">
                <a:latin typeface="Calibri"/>
                <a:cs typeface="Calibri"/>
              </a:rPr>
              <a:t>.)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3203575" y="4943475"/>
            <a:ext cx="7063105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spc="5" dirty="0">
                <a:latin typeface="Calibri"/>
                <a:cs typeface="Calibri"/>
              </a:rPr>
              <a:t>Σ</a:t>
            </a:r>
            <a:r>
              <a:rPr sz="1500" b="1" spc="-10" dirty="0">
                <a:latin typeface="Calibri"/>
                <a:cs typeface="Calibri"/>
              </a:rPr>
              <a:t>ώ</a:t>
            </a:r>
            <a:r>
              <a:rPr sz="1500" b="1" spc="10" dirty="0">
                <a:latin typeface="Calibri"/>
                <a:cs typeface="Calibri"/>
              </a:rPr>
              <a:t>μ</a:t>
            </a:r>
            <a:r>
              <a:rPr sz="1500" b="1" dirty="0">
                <a:latin typeface="Calibri"/>
                <a:cs typeface="Calibri"/>
              </a:rPr>
              <a:t>α</a:t>
            </a:r>
            <a:r>
              <a:rPr sz="1500" b="1" spc="-6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π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θ</a:t>
            </a:r>
            <a:r>
              <a:rPr sz="1500" b="1" dirty="0">
                <a:latin typeface="Calibri"/>
                <a:cs typeface="Calibri"/>
              </a:rPr>
              <a:t>εώ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ηση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spc="-15" dirty="0">
                <a:latin typeface="Calibri"/>
                <a:cs typeface="Calibri"/>
              </a:rPr>
              <a:t>γ</a:t>
            </a:r>
            <a:r>
              <a:rPr sz="1500" b="1" spc="-10" dirty="0">
                <a:latin typeface="Calibri"/>
                <a:cs typeface="Calibri"/>
              </a:rPr>
              <a:t>ασ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20" dirty="0">
                <a:latin typeface="Calibri"/>
                <a:cs typeface="Calibri"/>
              </a:rPr>
              <a:t> </a:t>
            </a:r>
            <a:r>
              <a:rPr sz="1500" b="1" spc="5" dirty="0">
                <a:latin typeface="Calibri"/>
                <a:cs typeface="Calibri"/>
              </a:rPr>
              <a:t>(Σ</a:t>
            </a:r>
            <a:r>
              <a:rPr sz="1500" b="1" dirty="0">
                <a:latin typeface="Calibri"/>
                <a:cs typeface="Calibri"/>
              </a:rPr>
              <a:t>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Π.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dirty="0">
                <a:latin typeface="Calibri"/>
                <a:cs typeface="Calibri"/>
              </a:rPr>
              <a:t>)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03575" y="3290887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325120" indent="-216535">
              <a:lnSpc>
                <a:spcPct val="100000"/>
              </a:lnSpc>
              <a:buFont typeface="Wingdings"/>
              <a:buChar char=""/>
              <a:tabLst>
                <a:tab pos="325120" algn="l"/>
              </a:tabLst>
            </a:pP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5" dirty="0">
                <a:latin typeface="Calibri"/>
                <a:cs typeface="Calibri"/>
              </a:rPr>
              <a:t>εν</a:t>
            </a:r>
            <a:r>
              <a:rPr sz="1500" b="1" dirty="0">
                <a:latin typeface="Calibri"/>
                <a:cs typeface="Calibri"/>
              </a:rPr>
              <a:t>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ή</a:t>
            </a:r>
            <a:r>
              <a:rPr sz="1500" b="1" spc="-35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Γ</a:t>
            </a:r>
            <a:r>
              <a:rPr sz="1500" b="1" spc="-5" dirty="0">
                <a:latin typeface="Calibri"/>
                <a:cs typeface="Calibri"/>
              </a:rPr>
              <a:t>ρ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spc="10" dirty="0">
                <a:latin typeface="Calibri"/>
                <a:cs typeface="Calibri"/>
              </a:rPr>
              <a:t>μμ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τεία</a:t>
            </a:r>
            <a:r>
              <a:rPr sz="1500" b="1" spc="-8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Πο</a:t>
            </a:r>
            <a:r>
              <a:rPr sz="1500" b="1" spc="10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ιτι</a:t>
            </a:r>
            <a:r>
              <a:rPr sz="1500" b="1" spc="-10" dirty="0">
                <a:latin typeface="Calibri"/>
                <a:cs typeface="Calibri"/>
              </a:rPr>
              <a:t>κή</a:t>
            </a:r>
            <a:r>
              <a:rPr sz="1500" b="1" dirty="0">
                <a:latin typeface="Calibri"/>
                <a:cs typeface="Calibri"/>
              </a:rPr>
              <a:t>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-10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οστα</a:t>
            </a:r>
            <a:r>
              <a:rPr sz="1500" b="1" spc="-15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</a:t>
            </a:r>
            <a:r>
              <a:rPr sz="1500" b="1" spc="-10" dirty="0">
                <a:latin typeface="Calibri"/>
                <a:cs typeface="Calibri"/>
              </a:rPr>
              <a:t>α</a:t>
            </a:r>
            <a:r>
              <a:rPr sz="1500" b="1" dirty="0">
                <a:latin typeface="Calibri"/>
                <a:cs typeface="Calibri"/>
              </a:rPr>
              <a:t>ς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1683745" y="6513554"/>
            <a:ext cx="81915" cy="1263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800" spc="-5" dirty="0">
                <a:latin typeface="Arial"/>
                <a:cs typeface="Arial"/>
              </a:rPr>
              <a:t>9</a:t>
            </a:r>
            <a:endParaRPr sz="800">
              <a:latin typeface="Arial"/>
              <a:cs typeface="Arial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1747901" y="5746750"/>
            <a:ext cx="1224280" cy="719455"/>
          </a:xfrm>
          <a:custGeom>
            <a:avLst/>
            <a:gdLst/>
            <a:ahLst/>
            <a:cxnLst/>
            <a:rect l="l" t="t" r="r" b="b"/>
            <a:pathLst>
              <a:path w="1224280" h="719454">
                <a:moveTo>
                  <a:pt x="1104011" y="0"/>
                </a:moveTo>
                <a:lnTo>
                  <a:pt x="0" y="0"/>
                </a:lnTo>
                <a:lnTo>
                  <a:pt x="0" y="599274"/>
                </a:lnTo>
                <a:lnTo>
                  <a:pt x="119761" y="719137"/>
                </a:lnTo>
                <a:lnTo>
                  <a:pt x="1223899" y="719137"/>
                </a:lnTo>
                <a:lnTo>
                  <a:pt x="1223899" y="119862"/>
                </a:lnTo>
                <a:lnTo>
                  <a:pt x="1104011" y="0"/>
                </a:lnTo>
                <a:close/>
              </a:path>
            </a:pathLst>
          </a:custGeom>
          <a:solidFill>
            <a:srgbClr val="417A8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2187320" y="5971209"/>
            <a:ext cx="180340" cy="330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b="1" dirty="0">
                <a:solidFill>
                  <a:srgbClr val="FFFFFF"/>
                </a:solidFill>
                <a:latin typeface="Calibri"/>
                <a:cs typeface="Calibri"/>
              </a:rPr>
              <a:t>6</a:t>
            </a:r>
            <a:endParaRPr sz="24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3236976" y="5746750"/>
            <a:ext cx="7023100" cy="719455"/>
          </a:xfrm>
          <a:prstGeom prst="rect">
            <a:avLst/>
          </a:prstGeom>
          <a:solidFill>
            <a:srgbClr val="BCDADF"/>
          </a:solidFill>
        </p:spPr>
        <p:txBody>
          <a:bodyPr vert="horz" wrap="square" lIns="0" tIns="0" rIns="0" bIns="0" rtlCol="0">
            <a:spAutoFit/>
          </a:bodyPr>
          <a:lstStyle/>
          <a:p>
            <a:pPr marL="108585">
              <a:lnSpc>
                <a:spcPct val="100000"/>
              </a:lnSpc>
            </a:pPr>
            <a:r>
              <a:rPr sz="1500" spc="40" dirty="0">
                <a:latin typeface="Wingdings"/>
                <a:cs typeface="Wingdings"/>
              </a:rPr>
              <a:t></a:t>
            </a:r>
            <a:r>
              <a:rPr sz="1500" b="1" dirty="0">
                <a:latin typeface="Calibri"/>
                <a:cs typeface="Calibri"/>
              </a:rPr>
              <a:t>Π</a:t>
            </a:r>
            <a:r>
              <a:rPr sz="1500" b="1" spc="5" dirty="0">
                <a:latin typeface="Calibri"/>
                <a:cs typeface="Calibri"/>
              </a:rPr>
              <a:t>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ιφε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ει</a:t>
            </a:r>
            <a:r>
              <a:rPr sz="1500" b="1" spc="-10" dirty="0">
                <a:latin typeface="Calibri"/>
                <a:cs typeface="Calibri"/>
              </a:rPr>
              <a:t>ακ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5" dirty="0">
                <a:latin typeface="Calibri"/>
                <a:cs typeface="Calibri"/>
              </a:rPr>
              <a:t>λ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γκ</a:t>
            </a:r>
            <a:r>
              <a:rPr sz="1500" b="1" dirty="0">
                <a:latin typeface="Calibri"/>
                <a:cs typeface="Calibri"/>
              </a:rPr>
              <a:t>τι</a:t>
            </a:r>
            <a:r>
              <a:rPr sz="1500" b="1" spc="-10" dirty="0">
                <a:latin typeface="Calibri"/>
                <a:cs typeface="Calibri"/>
              </a:rPr>
              <a:t>κ</a:t>
            </a:r>
            <a:r>
              <a:rPr sz="1500" b="1" dirty="0">
                <a:latin typeface="Calibri"/>
                <a:cs typeface="Calibri"/>
              </a:rPr>
              <a:t>ές</a:t>
            </a:r>
            <a:r>
              <a:rPr sz="1500" b="1" spc="-70" dirty="0">
                <a:latin typeface="Calibri"/>
                <a:cs typeface="Calibri"/>
              </a:rPr>
              <a:t> </a:t>
            </a:r>
            <a:r>
              <a:rPr sz="1500" b="1" dirty="0">
                <a:latin typeface="Calibri"/>
                <a:cs typeface="Calibri"/>
              </a:rPr>
              <a:t>Υ</a:t>
            </a:r>
            <a:r>
              <a:rPr sz="1500" b="1" spc="-10" dirty="0">
                <a:latin typeface="Calibri"/>
                <a:cs typeface="Calibri"/>
              </a:rPr>
              <a:t>πη</a:t>
            </a:r>
            <a:r>
              <a:rPr sz="1500" b="1" spc="-15" dirty="0">
                <a:latin typeface="Calibri"/>
                <a:cs typeface="Calibri"/>
              </a:rPr>
              <a:t>ρ</a:t>
            </a:r>
            <a:r>
              <a:rPr sz="1500" b="1" dirty="0">
                <a:latin typeface="Calibri"/>
                <a:cs typeface="Calibri"/>
              </a:rPr>
              <a:t>ε</a:t>
            </a:r>
            <a:r>
              <a:rPr sz="1500" b="1" spc="-10" dirty="0">
                <a:latin typeface="Calibri"/>
                <a:cs typeface="Calibri"/>
              </a:rPr>
              <a:t>σ</a:t>
            </a:r>
            <a:r>
              <a:rPr sz="1500" b="1" dirty="0">
                <a:latin typeface="Calibri"/>
                <a:cs typeface="Calibri"/>
              </a:rPr>
              <a:t>ίες</a:t>
            </a:r>
            <a:endParaRPr sz="1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983</Words>
  <Application>Microsoft Office PowerPoint</Application>
  <PresentationFormat>Προσαρμογή</PresentationFormat>
  <Paragraphs>175</Paragraphs>
  <Slides>11</Slides>
  <Notes>11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2" baseType="lpstr">
      <vt:lpstr>Office Theme</vt:lpstr>
      <vt:lpstr>Παρουσίαση του PowerPoint</vt:lpstr>
      <vt:lpstr>Δευτέρα 18 Ιανουαρίου 2021</vt:lpstr>
      <vt:lpstr>Παρουσίαση του PowerPoint</vt:lpstr>
      <vt:lpstr>Δευτέρα 18 Ιανουαρίου 2021</vt:lpstr>
      <vt:lpstr>Δευτέρα 18 Ιανουαρίου 2021</vt:lpstr>
      <vt:lpstr>Δευτέρα 18 Ιανουαρίου 2021</vt:lpstr>
      <vt:lpstr>Δευτέρα 18 Ιανουαρίου 2021</vt:lpstr>
      <vt:lpstr>Παρουσίαση του PowerPoint</vt:lpstr>
      <vt:lpstr>Αρχές Επιβολής Κυρώσεων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Angela</dc:creator>
  <cp:lastModifiedBy>user</cp:lastModifiedBy>
  <cp:revision>1</cp:revision>
  <dcterms:created xsi:type="dcterms:W3CDTF">2021-01-15T19:05:52Z</dcterms:created>
  <dcterms:modified xsi:type="dcterms:W3CDTF">2021-01-18T08:31:29Z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2021-01-15T00:00:00Z</vt:filetime>
  </property>
  <property fmtid="{D5CDD505-2E9C-101B-9397-08002B2CF9AE}" pid="3" name="LastSaved">
    <vt:filetime>2021-01-15T00:00:00Z</vt:filetime>
  </property>
</Properties>
</file>